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73" r:id="rId13"/>
    <p:sldId id="274" r:id="rId14"/>
    <p:sldId id="276" r:id="rId15"/>
    <p:sldId id="277" r:id="rId16"/>
    <p:sldId id="278" r:id="rId17"/>
    <p:sldId id="279" r:id="rId18"/>
    <p:sldId id="281" r:id="rId19"/>
    <p:sldId id="280" r:id="rId20"/>
    <p:sldId id="282" r:id="rId21"/>
    <p:sldId id="268" r:id="rId22"/>
    <p:sldId id="269" r:id="rId23"/>
    <p:sldId id="270" r:id="rId24"/>
    <p:sldId id="271" r:id="rId25"/>
    <p:sldId id="27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snapToObjects="1">
      <p:cViewPr varScale="1">
        <p:scale>
          <a:sx n="131" d="100"/>
          <a:sy n="131" d="100"/>
        </p:scale>
        <p:origin x="3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9/15/25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9/15/25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9/15/25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9/15/25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9/15/25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9/15/25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egifrance.gouv.fr/affichCode.do?cidTexte=LEGITEXT000006074069&amp;dateTexte=&amp;categorieLien=cid" TargetMode="External"/><Relationship Id="rId2" Type="http://schemas.openxmlformats.org/officeDocument/2006/relationships/hyperlink" Target="https://www.legifrance.gouv.fr/affichCode.do?cidTexte=LEGITEXT000006070721&amp;dateTexte=&amp;categorieLien=ci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egifrance.gouv.fr/affichTexte.do?cidTexte=JORFTEXT000039481561&amp;categorieLien=cid" TargetMode="External"/><Relationship Id="rId2" Type="http://schemas.openxmlformats.org/officeDocument/2006/relationships/hyperlink" Target="https://www.legifrance.gouv.fr/affichTexte.do?cidTexte=JORFTEXT000028543525&amp;categorieLien=ci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589245-CFDF-844C-A44D-34EF0D488EE2}"/>
              </a:ext>
            </a:extLst>
          </p:cNvPr>
          <p:cNvSpPr>
            <a:spLocks noGrp="1"/>
          </p:cNvSpPr>
          <p:nvPr>
            <p:ph type="ctrTitle"/>
          </p:nvPr>
        </p:nvSpPr>
        <p:spPr/>
        <p:txBody>
          <a:bodyPr>
            <a:normAutofit/>
          </a:bodyPr>
          <a:lstStyle/>
          <a:p>
            <a:pPr algn="ctr"/>
            <a:r>
              <a:rPr lang="fr-FR" sz="4000" dirty="0"/>
              <a:t>LICENCE PROFESSIONNELLE MANDATAIRES JUDICIAIRES à LA PROTECTION DES MAJEURS</a:t>
            </a:r>
          </a:p>
        </p:txBody>
      </p:sp>
      <p:sp>
        <p:nvSpPr>
          <p:cNvPr id="3" name="Sous-titre 2">
            <a:extLst>
              <a:ext uri="{FF2B5EF4-FFF2-40B4-BE49-F238E27FC236}">
                <a16:creationId xmlns:a16="http://schemas.microsoft.com/office/drawing/2014/main" id="{559D257F-574D-1C46-8CA8-0B0441A85944}"/>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93127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BD90B2-B9CD-4146-A565-BE975CFC0972}"/>
              </a:ext>
            </a:extLst>
          </p:cNvPr>
          <p:cNvSpPr>
            <a:spLocks noGrp="1"/>
          </p:cNvSpPr>
          <p:nvPr>
            <p:ph type="title"/>
          </p:nvPr>
        </p:nvSpPr>
        <p:spPr/>
        <p:txBody>
          <a:bodyPr/>
          <a:lstStyle/>
          <a:p>
            <a:pPr algn="ctr"/>
            <a:r>
              <a:rPr lang="fr-FR" dirty="0"/>
              <a:t>Conformité du parcours de formation </a:t>
            </a:r>
          </a:p>
        </p:txBody>
      </p:sp>
      <p:sp>
        <p:nvSpPr>
          <p:cNvPr id="3" name="Espace réservé du contenu 2">
            <a:extLst>
              <a:ext uri="{FF2B5EF4-FFF2-40B4-BE49-F238E27FC236}">
                <a16:creationId xmlns:a16="http://schemas.microsoft.com/office/drawing/2014/main" id="{DD4CE8BD-EE22-8141-8A13-8EE188D72FDE}"/>
              </a:ext>
            </a:extLst>
          </p:cNvPr>
          <p:cNvSpPr>
            <a:spLocks noGrp="1"/>
          </p:cNvSpPr>
          <p:nvPr>
            <p:ph idx="1"/>
          </p:nvPr>
        </p:nvSpPr>
        <p:spPr/>
        <p:txBody>
          <a:bodyPr>
            <a:normAutofit fontScale="40000" lnSpcReduction="20000"/>
          </a:bodyPr>
          <a:lstStyle/>
          <a:p>
            <a:pPr marL="0" indent="0">
              <a:buNone/>
            </a:pPr>
            <a:r>
              <a:rPr lang="fr-FR" dirty="0"/>
              <a:t>- fondamentaux de la protection de la personne et des biens (mesures de protection juridique, droits de la personne protégée, contours et limites de l'intervention) ;</a:t>
            </a:r>
            <a:br>
              <a:rPr lang="fr-FR" dirty="0"/>
            </a:br>
            <a:r>
              <a:rPr lang="fr-FR" dirty="0"/>
              <a:t>- obligations légales et règlementaires du mandataire judiciaire à la protection des majeurs (</a:t>
            </a:r>
            <a:r>
              <a:rPr lang="fr-FR" dirty="0">
                <a:hlinkClick r:id="rId2" tooltip="Code civil"/>
              </a:rPr>
              <a:t>code civil</a:t>
            </a:r>
            <a:r>
              <a:rPr lang="fr-FR" dirty="0"/>
              <a:t> et </a:t>
            </a:r>
            <a:r>
              <a:rPr lang="fr-FR" dirty="0">
                <a:hlinkClick r:id="rId3" tooltip="Code de l'action sociale et des familles"/>
              </a:rPr>
              <a:t>code de l'action sociale et des familles</a:t>
            </a:r>
            <a:r>
              <a:rPr lang="fr-FR" dirty="0"/>
              <a:t>), notamment en matière d'information et d'implication des majeurs protégés dans les décisions qui la concernent ;</a:t>
            </a:r>
            <a:br>
              <a:rPr lang="fr-FR" dirty="0"/>
            </a:br>
            <a:r>
              <a:rPr lang="fr-FR" dirty="0"/>
              <a:t>- gestion budgétaire, administrative, fiscale et patrimoniale.</a:t>
            </a:r>
          </a:p>
          <a:p>
            <a:pPr marL="0" indent="0">
              <a:buNone/>
            </a:pPr>
            <a:br>
              <a:rPr lang="fr-FR" dirty="0"/>
            </a:br>
            <a:r>
              <a:rPr lang="fr-FR" dirty="0"/>
              <a:t>Domaine socle 2 : La personne protégée (25 %)</a:t>
            </a:r>
          </a:p>
          <a:p>
            <a:pPr marL="0" indent="0">
              <a:buNone/>
            </a:pPr>
            <a:br>
              <a:rPr lang="fr-FR" dirty="0"/>
            </a:br>
            <a:r>
              <a:rPr lang="fr-FR" dirty="0"/>
              <a:t>- vulnérabilités et leurs conséquences ;</a:t>
            </a:r>
            <a:br>
              <a:rPr lang="fr-FR" dirty="0"/>
            </a:br>
            <a:r>
              <a:rPr lang="fr-FR" dirty="0"/>
              <a:t>- environnement de la personne protégée (proches et professionnels, en particulier contribuant à l'accompagnement en santé, social et médico-social) ;</a:t>
            </a:r>
            <a:br>
              <a:rPr lang="fr-FR" dirty="0"/>
            </a:br>
            <a:r>
              <a:rPr lang="fr-FR" dirty="0"/>
              <a:t>- intervention du MJPM dans l'accompagnement de la personne protégée vulnérable.</a:t>
            </a:r>
          </a:p>
          <a:p>
            <a:pPr marL="0" indent="0">
              <a:buNone/>
            </a:pPr>
            <a:br>
              <a:rPr lang="fr-FR" dirty="0"/>
            </a:br>
            <a:r>
              <a:rPr lang="fr-FR" dirty="0"/>
              <a:t>Domaine socle 3 : L'exercice du métier (20 %)</a:t>
            </a:r>
          </a:p>
          <a:p>
            <a:pPr marL="0" indent="0">
              <a:buNone/>
            </a:pPr>
            <a:br>
              <a:rPr lang="fr-FR" dirty="0"/>
            </a:br>
            <a:r>
              <a:rPr lang="fr-FR" dirty="0"/>
              <a:t>- modes d'exercice du métier et leurs spécificités ;</a:t>
            </a:r>
            <a:br>
              <a:rPr lang="fr-FR" dirty="0"/>
            </a:br>
            <a:r>
              <a:rPr lang="fr-FR" dirty="0"/>
              <a:t>- posture professionnelle, organisation et gestion du temps ;</a:t>
            </a:r>
            <a:br>
              <a:rPr lang="fr-FR" dirty="0"/>
            </a:br>
            <a:r>
              <a:rPr lang="fr-FR" dirty="0"/>
              <a:t>- relations avec le juge et les autorités judiciaires et administratives ;</a:t>
            </a:r>
            <a:br>
              <a:rPr lang="fr-FR" dirty="0"/>
            </a:br>
            <a:r>
              <a:rPr lang="fr-FR" dirty="0"/>
              <a:t>- éthique et analyse de la pratique.</a:t>
            </a:r>
          </a:p>
          <a:p>
            <a:pPr marL="0" indent="0">
              <a:buNone/>
            </a:pPr>
            <a:br>
              <a:rPr lang="fr-FR" dirty="0"/>
            </a:br>
            <a:endParaRPr lang="fr-FR" dirty="0"/>
          </a:p>
        </p:txBody>
      </p:sp>
    </p:spTree>
    <p:extLst>
      <p:ext uri="{BB962C8B-B14F-4D97-AF65-F5344CB8AC3E}">
        <p14:creationId xmlns:p14="http://schemas.microsoft.com/office/powerpoint/2010/main" val="3504553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7A1A92-51E8-A84A-8DE9-C792131C13BF}"/>
              </a:ext>
            </a:extLst>
          </p:cNvPr>
          <p:cNvSpPr>
            <a:spLocks noGrp="1"/>
          </p:cNvSpPr>
          <p:nvPr>
            <p:ph type="title"/>
          </p:nvPr>
        </p:nvSpPr>
        <p:spPr/>
        <p:txBody>
          <a:bodyPr/>
          <a:lstStyle/>
          <a:p>
            <a:pPr algn="ctr"/>
            <a:r>
              <a:rPr lang="fr-FR" dirty="0"/>
              <a:t>Conformité du parcours de formation </a:t>
            </a:r>
          </a:p>
        </p:txBody>
      </p:sp>
      <p:sp>
        <p:nvSpPr>
          <p:cNvPr id="3" name="Espace réservé du contenu 2">
            <a:extLst>
              <a:ext uri="{FF2B5EF4-FFF2-40B4-BE49-F238E27FC236}">
                <a16:creationId xmlns:a16="http://schemas.microsoft.com/office/drawing/2014/main" id="{F9A1E8E3-9A62-AB4E-A735-D84A5D87D584}"/>
              </a:ext>
            </a:extLst>
          </p:cNvPr>
          <p:cNvSpPr>
            <a:spLocks noGrp="1"/>
          </p:cNvSpPr>
          <p:nvPr>
            <p:ph idx="1"/>
          </p:nvPr>
        </p:nvSpPr>
        <p:spPr/>
        <p:txBody>
          <a:bodyPr>
            <a:normAutofit fontScale="85000" lnSpcReduction="20000"/>
          </a:bodyPr>
          <a:lstStyle/>
          <a:p>
            <a:pPr marL="0" indent="0">
              <a:buNone/>
            </a:pPr>
            <a:r>
              <a:rPr lang="fr-FR" dirty="0"/>
              <a:t>Une part des enseignements peut être dédiée aux spécificités locales, notamment géographiques (zones frontalières, territoires ultramarins, etc.), ou à des initiatives et expérimentations du territoire de formation, ayant un impact sur l'exercice du métier de MJPM. Ces enseignements « locaux » représentent jusqu'à 10 % du temps de formation.</a:t>
            </a:r>
            <a:br>
              <a:rPr lang="fr-FR" dirty="0"/>
            </a:br>
            <a:r>
              <a:rPr lang="fr-FR" dirty="0"/>
              <a:t>La formation de licence professionnelle mention « activités juridiques : Mandataire judiciaire à la protection des majeurs » alterne des périodes de formation pratique et théorique. La période de formation pratique est réalisée auprès d'un professionnel de la protection juridique des majeurs.</a:t>
            </a:r>
            <a:br>
              <a:rPr lang="fr-FR" dirty="0"/>
            </a:br>
            <a:r>
              <a:rPr lang="fr-FR" dirty="0"/>
              <a:t>Evaluation interne de la formation</a:t>
            </a:r>
            <a:br>
              <a:rPr lang="fr-FR" dirty="0"/>
            </a:br>
            <a:r>
              <a:rPr lang="fr-FR" dirty="0"/>
              <a:t>Le représentant de l'Etat dans la région et le premier président de la cour d'appel compétents sur le territoire de dispensation, ou leurs représentants, sont associés au dispositif d'évaluation de la formation.</a:t>
            </a:r>
          </a:p>
          <a:p>
            <a:pPr marL="0" indent="0">
              <a:buNone/>
            </a:pPr>
            <a:br>
              <a:rPr lang="fr-FR" dirty="0"/>
            </a:br>
            <a:endParaRPr lang="fr-FR" dirty="0"/>
          </a:p>
        </p:txBody>
      </p:sp>
    </p:spTree>
    <p:extLst>
      <p:ext uri="{BB962C8B-B14F-4D97-AF65-F5344CB8AC3E}">
        <p14:creationId xmlns:p14="http://schemas.microsoft.com/office/powerpoint/2010/main" val="4288543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9233D1-0239-D649-87F4-00510009ED09}"/>
              </a:ext>
            </a:extLst>
          </p:cNvPr>
          <p:cNvSpPr>
            <a:spLocks noGrp="1"/>
          </p:cNvSpPr>
          <p:nvPr>
            <p:ph type="title"/>
          </p:nvPr>
        </p:nvSpPr>
        <p:spPr/>
        <p:txBody>
          <a:bodyPr/>
          <a:lstStyle/>
          <a:p>
            <a:r>
              <a:rPr lang="fr-FR" dirty="0"/>
              <a:t>Conformité du parcours de formation </a:t>
            </a:r>
          </a:p>
        </p:txBody>
      </p:sp>
      <p:sp>
        <p:nvSpPr>
          <p:cNvPr id="3" name="Espace réservé du contenu 2">
            <a:extLst>
              <a:ext uri="{FF2B5EF4-FFF2-40B4-BE49-F238E27FC236}">
                <a16:creationId xmlns:a16="http://schemas.microsoft.com/office/drawing/2014/main" id="{9E041804-9FA2-C446-BB08-40F72FE79A77}"/>
              </a:ext>
            </a:extLst>
          </p:cNvPr>
          <p:cNvSpPr>
            <a:spLocks noGrp="1"/>
          </p:cNvSpPr>
          <p:nvPr>
            <p:ph idx="1"/>
          </p:nvPr>
        </p:nvSpPr>
        <p:spPr/>
        <p:txBody>
          <a:bodyPr>
            <a:normAutofit fontScale="55000" lnSpcReduction="20000"/>
          </a:bodyPr>
          <a:lstStyle/>
          <a:p>
            <a:pPr marL="0" indent="0">
              <a:buNone/>
            </a:pPr>
            <a:r>
              <a:rPr lang="fr-FR" dirty="0"/>
              <a:t>ANNEXE II</a:t>
            </a:r>
            <a:br>
              <a:rPr lang="fr-FR" dirty="0"/>
            </a:br>
            <a:r>
              <a:rPr lang="fr-FR" dirty="0"/>
              <a:t>Référentiel d'évaluation de la formation préparant au diplôme national de licence professionnelle mention « activités juridiques : Mandataire judiciaire à la protection des majeurs »</a:t>
            </a:r>
          </a:p>
          <a:p>
            <a:pPr marL="0" indent="0">
              <a:buNone/>
            </a:pPr>
            <a:br>
              <a:rPr lang="fr-FR" dirty="0"/>
            </a:br>
            <a:r>
              <a:rPr lang="fr-FR" dirty="0"/>
              <a:t>Chaque établissement accrédité met en œuvre les modalités d'évaluation qu'il juge les mieux adaptées : rendu de travaux, mise en situation, évaluation de projet, etc.</a:t>
            </a:r>
            <a:br>
              <a:rPr lang="fr-FR" dirty="0"/>
            </a:br>
            <a:r>
              <a:rPr lang="fr-FR" dirty="0"/>
              <a:t>Ces modalités doivent comprendre des productions écrites et orales.</a:t>
            </a:r>
            <a:br>
              <a:rPr lang="fr-FR" dirty="0"/>
            </a:br>
            <a:r>
              <a:rPr lang="fr-FR" dirty="0"/>
              <a:t>La part de production individuelle représente a minima 75 % de l'évaluation.</a:t>
            </a:r>
            <a:br>
              <a:rPr lang="fr-FR" dirty="0"/>
            </a:br>
            <a:r>
              <a:rPr lang="fr-FR" dirty="0"/>
              <a:t>Les modalités d'évaluation peuvent être adaptées en fonction de la formation suivie : formation initiale, formation continue.</a:t>
            </a:r>
            <a:br>
              <a:rPr lang="fr-FR" dirty="0"/>
            </a:br>
            <a:r>
              <a:rPr lang="fr-FR" dirty="0"/>
              <a:t>Les compétences attendues en fin de formation initiale à l'entrée dans le métier font l'objet d'une évaluation exprimée en niveaux de maîtrise sur une échelle de 0 à 3 : celle-ci permet aux formateurs de prendre en compte la diversité des profils des formés et de disposer d'un outil objectivant et harmonisant les pratiques d'accompagnement et d'évaluation des étudiants et stagiaires de la formation continue bénéficiant de parcours adaptés.</a:t>
            </a:r>
            <a:br>
              <a:rPr lang="fr-FR" dirty="0"/>
            </a:br>
            <a:r>
              <a:rPr lang="fr-FR" dirty="0"/>
              <a:t>La formation dispensée doit permettre aux étudiants et stagiaires de la formation continue d'atteindre au minimum le niveau 2 dans l'ensemble des attendus parmi l'échelle suivante :</a:t>
            </a:r>
          </a:p>
          <a:p>
            <a:pPr marL="0" indent="0">
              <a:buNone/>
            </a:pPr>
            <a:br>
              <a:rPr lang="fr-FR" dirty="0"/>
            </a:br>
            <a:r>
              <a:rPr lang="fr-FR" dirty="0"/>
              <a:t>-</a:t>
            </a:r>
          </a:p>
        </p:txBody>
      </p:sp>
    </p:spTree>
    <p:extLst>
      <p:ext uri="{BB962C8B-B14F-4D97-AF65-F5344CB8AC3E}">
        <p14:creationId xmlns:p14="http://schemas.microsoft.com/office/powerpoint/2010/main" val="3573758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887936-4390-CE45-96FF-84E71AF71E68}"/>
              </a:ext>
            </a:extLst>
          </p:cNvPr>
          <p:cNvSpPr>
            <a:spLocks noGrp="1"/>
          </p:cNvSpPr>
          <p:nvPr>
            <p:ph type="title"/>
          </p:nvPr>
        </p:nvSpPr>
        <p:spPr/>
        <p:txBody>
          <a:bodyPr/>
          <a:lstStyle/>
          <a:p>
            <a:pPr algn="ctr"/>
            <a:r>
              <a:rPr lang="fr-FR" dirty="0"/>
              <a:t>Conformité du parcours de formation </a:t>
            </a:r>
          </a:p>
        </p:txBody>
      </p:sp>
      <p:sp>
        <p:nvSpPr>
          <p:cNvPr id="3" name="Espace réservé du contenu 2">
            <a:extLst>
              <a:ext uri="{FF2B5EF4-FFF2-40B4-BE49-F238E27FC236}">
                <a16:creationId xmlns:a16="http://schemas.microsoft.com/office/drawing/2014/main" id="{E1B5FBE1-E85F-5F45-9F8A-EB1A4ECC201E}"/>
              </a:ext>
            </a:extLst>
          </p:cNvPr>
          <p:cNvSpPr>
            <a:spLocks noGrp="1"/>
          </p:cNvSpPr>
          <p:nvPr>
            <p:ph idx="1"/>
          </p:nvPr>
        </p:nvSpPr>
        <p:spPr/>
        <p:txBody>
          <a:bodyPr>
            <a:normAutofit fontScale="70000" lnSpcReduction="20000"/>
          </a:bodyPr>
          <a:lstStyle/>
          <a:p>
            <a:pPr marL="0" indent="0">
              <a:buNone/>
            </a:pPr>
            <a:br>
              <a:rPr lang="fr-FR" dirty="0"/>
            </a:br>
            <a:r>
              <a:rPr lang="fr-FR" dirty="0"/>
              <a:t>- niveau 0 : ne possède pas les rudiments des compétences visées : n'est pas capable de définir le cadre d'action qui est le sien ou d'adapter son comportement à ce cadre ; les savoir-être sont inadéquats ; les savoirs ou savoir-faire sont insuffisants pour exercer correctement le métier ;</a:t>
            </a:r>
            <a:br>
              <a:rPr lang="fr-FR" dirty="0"/>
            </a:br>
            <a:r>
              <a:rPr lang="fr-FR" dirty="0"/>
              <a:t>- niveau 1 : applique le cadre qui lui est fixé pour exercer les compétences visées mais n'est pas en mesure d'effectuer, de manière intentionnelle et récurrente, des choix pertinents dans les situations professionnelles rencontrées. Il en appréhende les principaux éléments mais il a besoin de soutien ou de conseil pour ajuster son comportement de manière autonome et responsable ;</a:t>
            </a:r>
            <a:br>
              <a:rPr lang="fr-FR" dirty="0"/>
            </a:br>
            <a:r>
              <a:rPr lang="fr-FR" dirty="0"/>
              <a:t>- niveau 2 : maîtrise suffisamment les compétences visées pour agir de façon autonome, anticiper et faire les choix professionnels appropriés. La pertinence de son travail est reconnue dans la plupart des situations qu'il rencontre, ainsi que sa capacité à s'autoévaluer pour améliorer sa pratique ;</a:t>
            </a:r>
            <a:br>
              <a:rPr lang="fr-FR" dirty="0"/>
            </a:br>
            <a:r>
              <a:rPr lang="fr-FR" dirty="0"/>
              <a:t>- niveau 3 : exerce les compétences visées de manière combinée avec efficacité sur la durée. Il effectue les choix pertinents et les met en œuvre de manière efficace et adaptée à la situation professionnelle rencontrée, y compris une situation imprévisible.</a:t>
            </a:r>
          </a:p>
          <a:p>
            <a:pPr marL="0" indent="0">
              <a:buNone/>
            </a:pPr>
            <a:endParaRPr lang="fr-FR" dirty="0"/>
          </a:p>
        </p:txBody>
      </p:sp>
    </p:spTree>
    <p:extLst>
      <p:ext uri="{BB962C8B-B14F-4D97-AF65-F5344CB8AC3E}">
        <p14:creationId xmlns:p14="http://schemas.microsoft.com/office/powerpoint/2010/main" val="1850946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95F9F0-7C3B-6840-A560-913A6C70E708}"/>
              </a:ext>
            </a:extLst>
          </p:cNvPr>
          <p:cNvSpPr>
            <a:spLocks noGrp="1"/>
          </p:cNvSpPr>
          <p:nvPr>
            <p:ph type="title"/>
          </p:nvPr>
        </p:nvSpPr>
        <p:spPr/>
        <p:txBody>
          <a:bodyPr/>
          <a:lstStyle/>
          <a:p>
            <a:pPr algn="ctr"/>
            <a:r>
              <a:rPr lang="fr-FR" dirty="0"/>
              <a:t>Plaquette de formation </a:t>
            </a:r>
          </a:p>
        </p:txBody>
      </p:sp>
      <p:graphicFrame>
        <p:nvGraphicFramePr>
          <p:cNvPr id="4" name="Espace réservé du contenu 3">
            <a:extLst>
              <a:ext uri="{FF2B5EF4-FFF2-40B4-BE49-F238E27FC236}">
                <a16:creationId xmlns:a16="http://schemas.microsoft.com/office/drawing/2014/main" id="{D9F43D35-72BD-5244-89B6-E88F02639543}"/>
              </a:ext>
            </a:extLst>
          </p:cNvPr>
          <p:cNvGraphicFramePr>
            <a:graphicFrameLocks noGrp="1"/>
          </p:cNvGraphicFramePr>
          <p:nvPr>
            <p:ph idx="1"/>
            <p:extLst>
              <p:ext uri="{D42A27DB-BD31-4B8C-83A1-F6EECF244321}">
                <p14:modId xmlns:p14="http://schemas.microsoft.com/office/powerpoint/2010/main" val="3266266199"/>
              </p:ext>
            </p:extLst>
          </p:nvPr>
        </p:nvGraphicFramePr>
        <p:xfrm>
          <a:off x="2513282" y="2016125"/>
          <a:ext cx="7479760" cy="3449638"/>
        </p:xfrm>
        <a:graphic>
          <a:graphicData uri="http://schemas.openxmlformats.org/drawingml/2006/table">
            <a:tbl>
              <a:tblPr>
                <a:tableStyleId>{5C22544A-7EE6-4342-B048-85BDC9FD1C3A}</a:tableStyleId>
              </a:tblPr>
              <a:tblGrid>
                <a:gridCol w="293369">
                  <a:extLst>
                    <a:ext uri="{9D8B030D-6E8A-4147-A177-3AD203B41FA5}">
                      <a16:colId xmlns:a16="http://schemas.microsoft.com/office/drawing/2014/main" val="3252081623"/>
                    </a:ext>
                  </a:extLst>
                </a:gridCol>
                <a:gridCol w="802180">
                  <a:extLst>
                    <a:ext uri="{9D8B030D-6E8A-4147-A177-3AD203B41FA5}">
                      <a16:colId xmlns:a16="http://schemas.microsoft.com/office/drawing/2014/main" val="488714870"/>
                    </a:ext>
                  </a:extLst>
                </a:gridCol>
                <a:gridCol w="554651">
                  <a:extLst>
                    <a:ext uri="{9D8B030D-6E8A-4147-A177-3AD203B41FA5}">
                      <a16:colId xmlns:a16="http://schemas.microsoft.com/office/drawing/2014/main" val="1622438442"/>
                    </a:ext>
                  </a:extLst>
                </a:gridCol>
                <a:gridCol w="491622">
                  <a:extLst>
                    <a:ext uri="{9D8B030D-6E8A-4147-A177-3AD203B41FA5}">
                      <a16:colId xmlns:a16="http://schemas.microsoft.com/office/drawing/2014/main" val="3340132056"/>
                    </a:ext>
                  </a:extLst>
                </a:gridCol>
                <a:gridCol w="189085">
                  <a:extLst>
                    <a:ext uri="{9D8B030D-6E8A-4147-A177-3AD203B41FA5}">
                      <a16:colId xmlns:a16="http://schemas.microsoft.com/office/drawing/2014/main" val="1844603557"/>
                    </a:ext>
                  </a:extLst>
                </a:gridCol>
                <a:gridCol w="1022207">
                  <a:extLst>
                    <a:ext uri="{9D8B030D-6E8A-4147-A177-3AD203B41FA5}">
                      <a16:colId xmlns:a16="http://schemas.microsoft.com/office/drawing/2014/main" val="2416914413"/>
                    </a:ext>
                  </a:extLst>
                </a:gridCol>
                <a:gridCol w="299099">
                  <a:extLst>
                    <a:ext uri="{9D8B030D-6E8A-4147-A177-3AD203B41FA5}">
                      <a16:colId xmlns:a16="http://schemas.microsoft.com/office/drawing/2014/main" val="2018899754"/>
                    </a:ext>
                  </a:extLst>
                </a:gridCol>
                <a:gridCol w="299099">
                  <a:extLst>
                    <a:ext uri="{9D8B030D-6E8A-4147-A177-3AD203B41FA5}">
                      <a16:colId xmlns:a16="http://schemas.microsoft.com/office/drawing/2014/main" val="3587160466"/>
                    </a:ext>
                  </a:extLst>
                </a:gridCol>
                <a:gridCol w="299099">
                  <a:extLst>
                    <a:ext uri="{9D8B030D-6E8A-4147-A177-3AD203B41FA5}">
                      <a16:colId xmlns:a16="http://schemas.microsoft.com/office/drawing/2014/main" val="815402540"/>
                    </a:ext>
                  </a:extLst>
                </a:gridCol>
                <a:gridCol w="733422">
                  <a:extLst>
                    <a:ext uri="{9D8B030D-6E8A-4147-A177-3AD203B41FA5}">
                      <a16:colId xmlns:a16="http://schemas.microsoft.com/office/drawing/2014/main" val="3220931738"/>
                    </a:ext>
                  </a:extLst>
                </a:gridCol>
                <a:gridCol w="783845">
                  <a:extLst>
                    <a:ext uri="{9D8B030D-6E8A-4147-A177-3AD203B41FA5}">
                      <a16:colId xmlns:a16="http://schemas.microsoft.com/office/drawing/2014/main" val="2591409851"/>
                    </a:ext>
                  </a:extLst>
                </a:gridCol>
                <a:gridCol w="618825">
                  <a:extLst>
                    <a:ext uri="{9D8B030D-6E8A-4147-A177-3AD203B41FA5}">
                      <a16:colId xmlns:a16="http://schemas.microsoft.com/office/drawing/2014/main" val="4235412599"/>
                    </a:ext>
                  </a:extLst>
                </a:gridCol>
                <a:gridCol w="202837">
                  <a:extLst>
                    <a:ext uri="{9D8B030D-6E8A-4147-A177-3AD203B41FA5}">
                      <a16:colId xmlns:a16="http://schemas.microsoft.com/office/drawing/2014/main" val="977021081"/>
                    </a:ext>
                  </a:extLst>
                </a:gridCol>
                <a:gridCol w="890420">
                  <a:extLst>
                    <a:ext uri="{9D8B030D-6E8A-4147-A177-3AD203B41FA5}">
                      <a16:colId xmlns:a16="http://schemas.microsoft.com/office/drawing/2014/main" val="3502641012"/>
                    </a:ext>
                  </a:extLst>
                </a:gridCol>
              </a:tblGrid>
              <a:tr h="73421">
                <a:tc gridSpan="2">
                  <a:txBody>
                    <a:bodyPr/>
                    <a:lstStyle/>
                    <a:p>
                      <a:pPr algn="ctr" fontAlgn="ctr"/>
                      <a:r>
                        <a:rPr lang="fr-FR" sz="400" u="none" strike="noStrike">
                          <a:effectLst/>
                        </a:rPr>
                        <a:t>Semestre 1</a:t>
                      </a:r>
                      <a:endParaRPr lang="fr-FR" sz="400" b="1" i="0" u="none" strike="noStrike">
                        <a:solidFill>
                          <a:srgbClr val="000000"/>
                        </a:solidFill>
                        <a:effectLst/>
                        <a:latin typeface="Marianne"/>
                      </a:endParaRPr>
                    </a:p>
                  </a:txBody>
                  <a:tcPr marL="3442" marR="3442" marT="3442" marB="0" anchor="ctr"/>
                </a:tc>
                <a:tc hMerge="1">
                  <a:txBody>
                    <a:bodyPr/>
                    <a:lstStyle/>
                    <a:p>
                      <a:endParaRPr lang="fr-FR"/>
                    </a:p>
                  </a:txBody>
                  <a:tcPr/>
                </a:tc>
                <a:tc>
                  <a:txBody>
                    <a:bodyPr/>
                    <a:lstStyle/>
                    <a:p>
                      <a:pPr algn="ctr" fontAlgn="ctr"/>
                      <a:r>
                        <a:rPr lang="fr-FR" sz="400" u="none" strike="noStrike">
                          <a:effectLst/>
                        </a:rPr>
                        <a:t>Crédits</a:t>
                      </a:r>
                      <a:endParaRPr lang="fr-FR" sz="400" b="1" i="0" u="none" strike="noStrike">
                        <a:solidFill>
                          <a:srgbClr val="000000"/>
                        </a:solidFill>
                        <a:effectLst/>
                        <a:latin typeface="Marianne"/>
                      </a:endParaRPr>
                    </a:p>
                  </a:txBody>
                  <a:tcPr marL="3442" marR="3442" marT="3442" marB="0" anchor="ctr"/>
                </a:tc>
                <a:tc>
                  <a:txBody>
                    <a:bodyPr/>
                    <a:lstStyle/>
                    <a:p>
                      <a:pPr algn="l" fontAlgn="ctr"/>
                      <a:r>
                        <a:rPr lang="fr-FR" sz="400" u="none" strike="noStrike">
                          <a:effectLst/>
                        </a:rPr>
                        <a:t>Heures</a:t>
                      </a:r>
                      <a:endParaRPr lang="fr-FR" sz="400" b="1" i="0" u="none" strike="noStrike">
                        <a:solidFill>
                          <a:srgbClr val="000000"/>
                        </a:solidFill>
                        <a:effectLst/>
                        <a:latin typeface="Marianne"/>
                      </a:endParaRPr>
                    </a:p>
                  </a:txBody>
                  <a:tcPr marL="3442" marR="3442" marT="3442" marB="0" anchor="ctr"/>
                </a:tc>
                <a:tc>
                  <a:txBody>
                    <a:bodyPr/>
                    <a:lstStyle/>
                    <a:p>
                      <a:pPr algn="l" fontAlgn="ctr"/>
                      <a:r>
                        <a:rPr lang="fr-FR" sz="400" u="none" strike="noStrike">
                          <a:effectLst/>
                        </a:rPr>
                        <a:t> </a:t>
                      </a:r>
                      <a:endParaRPr lang="fr-FR" sz="400" b="1" i="0" u="none" strike="noStrike">
                        <a:solidFill>
                          <a:srgbClr val="000000"/>
                        </a:solidFill>
                        <a:effectLst/>
                        <a:latin typeface="Marianne"/>
                      </a:endParaRPr>
                    </a:p>
                  </a:txBody>
                  <a:tcPr marL="3442" marR="3442" marT="3442" marB="0" anchor="ctr"/>
                </a:tc>
                <a:tc>
                  <a:txBody>
                    <a:bodyPr/>
                    <a:lstStyle/>
                    <a:p>
                      <a:pPr algn="ctr" fontAlgn="b"/>
                      <a:r>
                        <a:rPr lang="fr-FR" sz="400" u="none" strike="noStrike">
                          <a:effectLst/>
                        </a:rPr>
                        <a:t> </a:t>
                      </a:r>
                      <a:endParaRPr lang="fr-FR" sz="400" b="1" i="0" u="none" strike="noStrike">
                        <a:solidFill>
                          <a:srgbClr val="000000"/>
                        </a:solidFill>
                        <a:effectLst/>
                        <a:latin typeface="Marianne"/>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gridSpan="2">
                  <a:txBody>
                    <a:bodyPr/>
                    <a:lstStyle/>
                    <a:p>
                      <a:pPr algn="ctr" fontAlgn="ctr"/>
                      <a:r>
                        <a:rPr lang="fr-FR" sz="400" u="none" strike="noStrike">
                          <a:effectLst/>
                        </a:rPr>
                        <a:t>Semestre 2</a:t>
                      </a:r>
                      <a:endParaRPr lang="fr-FR" sz="400" b="1" i="0" u="none" strike="noStrike">
                        <a:solidFill>
                          <a:srgbClr val="000000"/>
                        </a:solidFill>
                        <a:effectLst/>
                        <a:latin typeface="Marianne"/>
                      </a:endParaRPr>
                    </a:p>
                  </a:txBody>
                  <a:tcPr marL="3442" marR="3442" marT="3442" marB="0" anchor="ctr"/>
                </a:tc>
                <a:tc hMerge="1">
                  <a:txBody>
                    <a:bodyPr/>
                    <a:lstStyle/>
                    <a:p>
                      <a:endParaRPr lang="fr-FR"/>
                    </a:p>
                  </a:txBody>
                  <a:tcPr/>
                </a:tc>
                <a:tc>
                  <a:txBody>
                    <a:bodyPr/>
                    <a:lstStyle/>
                    <a:p>
                      <a:pPr algn="ctr" fontAlgn="ctr"/>
                      <a:r>
                        <a:rPr lang="fr-FR" sz="400" u="none" strike="noStrike">
                          <a:effectLst/>
                        </a:rPr>
                        <a:t>Crédits</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Heures</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Socle</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Exemple de contenu</a:t>
                      </a:r>
                      <a:endParaRPr lang="fr-FR" sz="400" b="1"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760831312"/>
                  </a:ext>
                </a:extLst>
              </a:tr>
              <a:tr h="295978">
                <a:tc>
                  <a:txBody>
                    <a:bodyPr/>
                    <a:lstStyle/>
                    <a:p>
                      <a:pPr algn="ctr" fontAlgn="ctr"/>
                      <a:r>
                        <a:rPr lang="fr-FR" sz="400" u="none" strike="noStrike">
                          <a:effectLst/>
                        </a:rPr>
                        <a:t>BCC 1</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Appliquer le périmètre de la mesure de protection et ses obligations</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7</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60</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1"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BCC 1</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Appliquer le périmètre de la mesure de protection et ses obligations</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7</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54</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1" i="0" u="none" strike="noStrike">
                        <a:solidFill>
                          <a:srgbClr val="000000"/>
                        </a:solidFill>
                        <a:effectLst/>
                        <a:latin typeface="Marianne"/>
                      </a:endParaRPr>
                    </a:p>
                  </a:txBody>
                  <a:tcPr marL="3442" marR="3442" marT="3442" marB="0" anchor="ctr"/>
                </a:tc>
                <a:tc>
                  <a:txBody>
                    <a:bodyPr/>
                    <a:lstStyle/>
                    <a:p>
                      <a:pPr algn="ctr" fontAlgn="ctr"/>
                      <a:endParaRPr lang="fr-FR" sz="400" b="1"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2481011980"/>
                  </a:ext>
                </a:extLst>
              </a:tr>
              <a:tr h="399226">
                <a:tc>
                  <a:txBody>
                    <a:bodyPr/>
                    <a:lstStyle/>
                    <a:p>
                      <a:pPr algn="ctr" fontAlgn="ctr"/>
                      <a:r>
                        <a:rPr lang="fr-FR" sz="400" u="none" strike="noStrike">
                          <a:effectLst/>
                        </a:rPr>
                        <a:t>UE 1</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Les régimes de protection juridique</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3</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30</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UE 1</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Limites d'intervention du MJPM</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10</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3611211816"/>
                  </a:ext>
                </a:extLst>
              </a:tr>
              <a:tr h="265004">
                <a:tc>
                  <a:txBody>
                    <a:bodyPr/>
                    <a:lstStyle/>
                    <a:p>
                      <a:pPr algn="ctr" fontAlgn="ctr"/>
                      <a:r>
                        <a:rPr lang="fr-FR" sz="400" u="none" strike="noStrike">
                          <a:effectLst/>
                        </a:rPr>
                        <a:t>UE 2</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Les droits de la personne protégée</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10</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UE 2</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Responsabilité civile et pénale du MP</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2</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8</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ctr" fontAlgn="ctr"/>
                      <a:endParaRPr lang="fr-FR" sz="300" b="0"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4151114055"/>
                  </a:ext>
                </a:extLst>
              </a:tr>
              <a:tr h="265004">
                <a:tc>
                  <a:txBody>
                    <a:bodyPr/>
                    <a:lstStyle/>
                    <a:p>
                      <a:pPr algn="ctr" fontAlgn="ctr"/>
                      <a:r>
                        <a:rPr lang="fr-FR" sz="400" u="none" strike="noStrike">
                          <a:effectLst/>
                        </a:rPr>
                        <a:t>UE 3</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Les actes strcitements personnels</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5</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UE 3</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Vie familiale de la personne protégée</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2</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18</a:t>
                      </a:r>
                      <a:endParaRPr lang="fr-FR" sz="400" b="0" i="0" u="none" strike="noStrike">
                        <a:solidFill>
                          <a:srgbClr val="000000"/>
                        </a:solidFill>
                        <a:effectLst/>
                        <a:latin typeface="Marianne"/>
                      </a:endParaRPr>
                    </a:p>
                  </a:txBody>
                  <a:tcPr marL="3442" marR="3442" marT="3442" marB="0" anchor="ctr"/>
                </a:tc>
                <a:tc>
                  <a:txBody>
                    <a:bodyPr/>
                    <a:lstStyle/>
                    <a:p>
                      <a:pPr algn="l"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3279110969"/>
                  </a:ext>
                </a:extLst>
              </a:tr>
              <a:tr h="375135">
                <a:tc>
                  <a:txBody>
                    <a:bodyPr/>
                    <a:lstStyle/>
                    <a:p>
                      <a:pPr algn="ctr" fontAlgn="ctr"/>
                      <a:r>
                        <a:rPr lang="fr-FR" sz="400" u="none" strike="noStrike">
                          <a:effectLst/>
                        </a:rPr>
                        <a:t>UE 4</a:t>
                      </a:r>
                      <a:endParaRPr lang="fr-FR" sz="400" b="1" i="0" u="none" strike="noStrike">
                        <a:solidFill>
                          <a:srgbClr val="000000"/>
                        </a:solidFill>
                        <a:effectLst/>
                        <a:latin typeface="Calibri" panose="020F0502020204030204" pitchFamily="34" charset="0"/>
                      </a:endParaRPr>
                    </a:p>
                  </a:txBody>
                  <a:tcPr marL="3442" marR="3442" marT="3442" marB="0" anchor="ctr"/>
                </a:tc>
                <a:tc>
                  <a:txBody>
                    <a:bodyPr/>
                    <a:lstStyle/>
                    <a:p>
                      <a:pPr algn="ctr" fontAlgn="ctr"/>
                      <a:r>
                        <a:rPr lang="fr-FR" sz="400" u="none" strike="noStrike">
                          <a:effectLst/>
                        </a:rPr>
                        <a:t>Relations avec le juge et les autorités judiciaires et administratives</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2</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15</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UE 4</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Vie professionnelle de la personne protégée</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2</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18</a:t>
                      </a:r>
                      <a:endParaRPr lang="fr-FR" sz="400" b="0" i="0" u="none" strike="noStrike">
                        <a:solidFill>
                          <a:srgbClr val="000000"/>
                        </a:solidFill>
                        <a:effectLst/>
                        <a:latin typeface="Marianne"/>
                      </a:endParaRPr>
                    </a:p>
                  </a:txBody>
                  <a:tcPr marL="3442" marR="3442" marT="3442" marB="0" anchor="ctr"/>
                </a:tc>
                <a:tc>
                  <a:txBody>
                    <a:bodyPr/>
                    <a:lstStyle/>
                    <a:p>
                      <a:pPr algn="l"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819864858"/>
                  </a:ext>
                </a:extLst>
              </a:tr>
              <a:tr h="326953">
                <a:tc>
                  <a:txBody>
                    <a:bodyPr/>
                    <a:lstStyle/>
                    <a:p>
                      <a:pPr algn="ctr" fontAlgn="ctr"/>
                      <a:r>
                        <a:rPr lang="fr-FR" sz="400" u="none" strike="noStrike">
                          <a:effectLst/>
                        </a:rPr>
                        <a:t>BCC 2 </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Adapter l’accompagnement à la personne protégée</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5</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43</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1" i="0" u="none" strike="noStrike">
                        <a:solidFill>
                          <a:srgbClr val="000000"/>
                        </a:solidFill>
                        <a:effectLst/>
                        <a:latin typeface="Marianne"/>
                      </a:endParaRPr>
                    </a:p>
                  </a:txBody>
                  <a:tcPr marL="3442" marR="3442" marT="3442" marB="0" anchor="ctr"/>
                </a:tc>
                <a:tc>
                  <a:txBody>
                    <a:bodyPr/>
                    <a:lstStyle/>
                    <a:p>
                      <a:pPr algn="l" fontAlgn="b"/>
                      <a:endParaRPr lang="fr-FR" sz="300" b="0" i="0" u="none" strike="noStrike">
                        <a:solidFill>
                          <a:srgbClr val="000000"/>
                        </a:solidFill>
                        <a:effectLst/>
                        <a:latin typeface="Marianne"/>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BCC 2 </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Adapter l’accompagnement à la personne protégée</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5</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44</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1" i="0" u="none" strike="noStrike">
                        <a:solidFill>
                          <a:srgbClr val="000000"/>
                        </a:solidFill>
                        <a:effectLst/>
                        <a:latin typeface="Marianne"/>
                      </a:endParaRPr>
                    </a:p>
                  </a:txBody>
                  <a:tcPr marL="3442" marR="3442" marT="3442" marB="0" anchor="ctr"/>
                </a:tc>
                <a:tc>
                  <a:txBody>
                    <a:bodyPr/>
                    <a:lstStyle/>
                    <a:p>
                      <a:pPr algn="ctr" fontAlgn="ctr"/>
                      <a:endParaRPr lang="fr-FR" sz="300" b="0"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2456098159"/>
                  </a:ext>
                </a:extLst>
              </a:tr>
              <a:tr h="375135">
                <a:tc>
                  <a:txBody>
                    <a:bodyPr/>
                    <a:lstStyle/>
                    <a:p>
                      <a:pPr algn="ctr" fontAlgn="ctr"/>
                      <a:r>
                        <a:rPr lang="fr-FR" sz="400" u="none" strike="noStrike">
                          <a:effectLst/>
                        </a:rPr>
                        <a:t>UE 5</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Approche institutionnelle de l’action sociale, médico-sociale et de la santé</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10</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UE 5</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Positionnement du MJPM</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2</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20</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ctr" fontAlgn="ctr"/>
                      <a:endParaRPr lang="fr-FR" sz="300" b="0"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810203005"/>
                  </a:ext>
                </a:extLst>
              </a:tr>
              <a:tr h="375135">
                <a:tc>
                  <a:txBody>
                    <a:bodyPr/>
                    <a:lstStyle/>
                    <a:p>
                      <a:pPr algn="ctr" fontAlgn="ctr"/>
                      <a:r>
                        <a:rPr lang="fr-FR" sz="400" u="none" strike="noStrike">
                          <a:effectLst/>
                        </a:rPr>
                        <a:t>UE 6</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Les vulnérabilités, leurs conséquences et incidences</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3</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25</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1"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UE6</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Communication au quotidien - Technique de communication (avec le MP)</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8</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ctr"/>
                      <a:endParaRPr lang="fr-FR" sz="300" b="0" i="0" u="none" strike="noStrike">
                        <a:solidFill>
                          <a:srgbClr val="000000"/>
                        </a:solidFill>
                        <a:effectLst/>
                        <a:latin typeface="Marianne"/>
                      </a:endParaRPr>
                    </a:p>
                  </a:txBody>
                  <a:tcPr marL="3442" marR="3442" marT="3442" marB="0" anchor="ctr"/>
                </a:tc>
                <a:extLst>
                  <a:ext uri="{0D108BD9-81ED-4DB2-BD59-A6C34878D82A}">
                    <a16:rowId xmlns:a16="http://schemas.microsoft.com/office/drawing/2014/main" val="292081370"/>
                  </a:ext>
                </a:extLst>
              </a:tr>
              <a:tr h="326953">
                <a:tc>
                  <a:txBody>
                    <a:bodyPr/>
                    <a:lstStyle/>
                    <a:p>
                      <a:pPr algn="ctr" fontAlgn="ctr"/>
                      <a:r>
                        <a:rPr lang="fr-FR" sz="400" u="none" strike="noStrike">
                          <a:effectLst/>
                        </a:rPr>
                        <a:t>UE 7</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Document individuel de protection des majeurs</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8</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0"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tc>
                  <a:txBody>
                    <a:bodyPr/>
                    <a:lstStyle/>
                    <a:p>
                      <a:pPr algn="ctr" fontAlgn="ctr"/>
                      <a:r>
                        <a:rPr lang="fr-FR" sz="400" u="none" strike="noStrike">
                          <a:effectLst/>
                        </a:rPr>
                        <a:t>UE 7</a:t>
                      </a:r>
                      <a:endParaRPr lang="fr-FR" sz="400" b="1"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Communcation au quotidien - Technique de comunication (avec l'entourage/professionnels)</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1</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8</a:t>
                      </a:r>
                      <a:endParaRPr lang="fr-FR" sz="400" b="0" i="0" u="none" strike="noStrike">
                        <a:solidFill>
                          <a:srgbClr val="000000"/>
                        </a:solidFill>
                        <a:effectLst/>
                        <a:latin typeface="Marianne"/>
                      </a:endParaRPr>
                    </a:p>
                  </a:txBody>
                  <a:tcPr marL="3442" marR="3442" marT="3442" marB="0" anchor="ctr"/>
                </a:tc>
                <a:tc>
                  <a:txBody>
                    <a:bodyPr/>
                    <a:lstStyle/>
                    <a:p>
                      <a:pPr algn="ctr" fontAlgn="ctr"/>
                      <a:r>
                        <a:rPr lang="fr-FR" sz="400" u="none" strike="noStrike">
                          <a:effectLst/>
                        </a:rPr>
                        <a:t> </a:t>
                      </a:r>
                      <a:endParaRPr lang="fr-FR" sz="400" b="1" i="0" u="none" strike="noStrike">
                        <a:solidFill>
                          <a:srgbClr val="000000"/>
                        </a:solidFill>
                        <a:effectLst/>
                        <a:latin typeface="Marianne"/>
                      </a:endParaRPr>
                    </a:p>
                  </a:txBody>
                  <a:tcPr marL="3442" marR="3442" marT="3442" marB="0" anchor="ctr"/>
                </a:tc>
                <a:tc>
                  <a:txBody>
                    <a:bodyPr/>
                    <a:lstStyle/>
                    <a:p>
                      <a:pPr algn="l" fontAlgn="b"/>
                      <a:endParaRPr lang="fr-FR" sz="400" b="0" i="0" u="none" strike="noStrike">
                        <a:solidFill>
                          <a:srgbClr val="000000"/>
                        </a:solidFill>
                        <a:effectLst/>
                        <a:latin typeface="Calibri" panose="020F0502020204030204" pitchFamily="34" charset="0"/>
                      </a:endParaRPr>
                    </a:p>
                  </a:txBody>
                  <a:tcPr marL="3442" marR="3442" marT="3442" marB="0" anchor="b"/>
                </a:tc>
                <a:extLst>
                  <a:ext uri="{0D108BD9-81ED-4DB2-BD59-A6C34878D82A}">
                    <a16:rowId xmlns:a16="http://schemas.microsoft.com/office/drawing/2014/main" val="3250874921"/>
                  </a:ext>
                </a:extLst>
              </a:tr>
              <a:tr h="371694">
                <a:tc>
                  <a:txBody>
                    <a:bodyPr/>
                    <a:lstStyle/>
                    <a:p>
                      <a:pPr algn="ctr" fontAlgn="ctr"/>
                      <a:endParaRPr lang="fr-FR" sz="400" b="1" i="0" u="none" strike="noStrike" dirty="0">
                        <a:solidFill>
                          <a:srgbClr val="000000"/>
                        </a:solidFill>
                        <a:effectLst/>
                        <a:latin typeface="Marianne"/>
                      </a:endParaRPr>
                    </a:p>
                  </a:txBody>
                  <a:tcPr marL="3442" marR="3442" marT="3442" marB="0" anchor="ctr"/>
                </a:tc>
                <a:tc>
                  <a:txBody>
                    <a:bodyPr/>
                    <a:lstStyle/>
                    <a:p>
                      <a:pPr algn="ctr" fontAlgn="ctr"/>
                      <a:endParaRPr lang="fr-FR" sz="400" b="1" i="0" u="none" strike="noStrike" dirty="0">
                        <a:solidFill>
                          <a:srgbClr val="000000"/>
                        </a:solidFill>
                        <a:effectLst/>
                        <a:latin typeface="Marianne"/>
                      </a:endParaRPr>
                    </a:p>
                  </a:txBody>
                  <a:tcPr marL="3442" marR="3442" marT="3442" marB="0" anchor="ctr"/>
                </a:tc>
                <a:tc>
                  <a:txBody>
                    <a:bodyPr/>
                    <a:lstStyle/>
                    <a:p>
                      <a:pPr algn="ctr" fontAlgn="ctr"/>
                      <a:endParaRPr lang="fr-FR" sz="400" b="1" i="0" u="none" strike="noStrike" dirty="0">
                        <a:solidFill>
                          <a:srgbClr val="000000"/>
                        </a:solidFill>
                        <a:effectLst/>
                        <a:latin typeface="Marianne"/>
                      </a:endParaRPr>
                    </a:p>
                  </a:txBody>
                  <a:tcPr marL="3442" marR="3442" marT="3442" marB="0" anchor="ctr"/>
                </a:tc>
                <a:tc>
                  <a:txBody>
                    <a:bodyPr/>
                    <a:lstStyle/>
                    <a:p>
                      <a:pPr algn="ctr" fontAlgn="ctr"/>
                      <a:endParaRPr lang="fr-FR" sz="400" b="1" i="0" u="none" strike="noStrike">
                        <a:solidFill>
                          <a:srgbClr val="000000"/>
                        </a:solidFill>
                        <a:effectLst/>
                        <a:latin typeface="Marianne"/>
                      </a:endParaRPr>
                    </a:p>
                  </a:txBody>
                  <a:tcPr marL="3442" marR="3442" marT="3442" marB="0" anchor="ctr"/>
                </a:tc>
                <a:tc>
                  <a:txBody>
                    <a:bodyPr/>
                    <a:lstStyle/>
                    <a:p>
                      <a:pPr algn="ctr" fontAlgn="ctr"/>
                      <a:endParaRPr lang="fr-FR" sz="400" b="1" i="0" u="none" strike="noStrike" dirty="0">
                        <a:solidFill>
                          <a:srgbClr val="000000"/>
                        </a:solidFill>
                        <a:effectLst/>
                        <a:latin typeface="Marianne"/>
                      </a:endParaRPr>
                    </a:p>
                  </a:txBody>
                  <a:tcPr marL="3442" marR="3442" marT="3442" marB="0" anchor="ctr"/>
                </a:tc>
                <a:tc>
                  <a:txBody>
                    <a:bodyPr/>
                    <a:lstStyle/>
                    <a:p>
                      <a:pPr algn="l" fontAlgn="ctr"/>
                      <a:endParaRPr lang="fr-FR" sz="300" b="0" i="0" u="none" strike="noStrike" dirty="0">
                        <a:solidFill>
                          <a:srgbClr val="000000"/>
                        </a:solidFill>
                        <a:effectLst/>
                        <a:latin typeface="Marianne"/>
                      </a:endParaRPr>
                    </a:p>
                  </a:txBody>
                  <a:tcPr marL="3442" marR="3442" marT="3442" marB="0" anchor="ctr"/>
                </a:tc>
                <a:tc>
                  <a:txBody>
                    <a:bodyPr/>
                    <a:lstStyle/>
                    <a:p>
                      <a:pPr algn="l" fontAlgn="b"/>
                      <a:endParaRPr lang="fr-FR" sz="400" b="0" i="0" u="none" strike="noStrike" dirty="0">
                        <a:solidFill>
                          <a:srgbClr val="000000"/>
                        </a:solidFill>
                        <a:effectLst/>
                        <a:latin typeface="Calibri" panose="020F0502020204030204" pitchFamily="34" charset="0"/>
                      </a:endParaRPr>
                    </a:p>
                  </a:txBody>
                  <a:tcPr marL="3442" marR="3442" marT="3442" marB="0" anchor="b"/>
                </a:tc>
                <a:tc>
                  <a:txBody>
                    <a:bodyPr/>
                    <a:lstStyle/>
                    <a:p>
                      <a:pPr algn="l" fontAlgn="b"/>
                      <a:endParaRPr lang="fr-FR" sz="400" b="0" i="0" u="none" strike="noStrike" dirty="0">
                        <a:solidFill>
                          <a:srgbClr val="000000"/>
                        </a:solidFill>
                        <a:effectLst/>
                        <a:latin typeface="Calibri" panose="020F0502020204030204" pitchFamily="34" charset="0"/>
                      </a:endParaRPr>
                    </a:p>
                  </a:txBody>
                  <a:tcPr marL="3442" marR="3442" marT="3442" marB="0" anchor="b"/>
                </a:tc>
                <a:tc>
                  <a:txBody>
                    <a:bodyPr/>
                    <a:lstStyle/>
                    <a:p>
                      <a:pPr algn="ctr" fontAlgn="ctr"/>
                      <a:endParaRPr lang="fr-FR" sz="400" b="1" i="0" u="none" strike="noStrike" dirty="0">
                        <a:solidFill>
                          <a:srgbClr val="000000"/>
                        </a:solidFill>
                        <a:effectLst/>
                        <a:latin typeface="Marianne"/>
                      </a:endParaRPr>
                    </a:p>
                  </a:txBody>
                  <a:tcPr marL="3442" marR="3442" marT="3442" marB="0" anchor="ctr"/>
                </a:tc>
                <a:tc>
                  <a:txBody>
                    <a:bodyPr/>
                    <a:lstStyle/>
                    <a:p>
                      <a:pPr algn="ctr" fontAlgn="ctr"/>
                      <a:endParaRPr lang="fr-FR" sz="400" b="0" i="0" u="none" strike="noStrike" dirty="0">
                        <a:solidFill>
                          <a:srgbClr val="000000"/>
                        </a:solidFill>
                        <a:effectLst/>
                        <a:latin typeface="Marianne"/>
                      </a:endParaRPr>
                    </a:p>
                  </a:txBody>
                  <a:tcPr marL="3442" marR="3442" marT="3442" marB="0" anchor="ctr"/>
                </a:tc>
                <a:tc>
                  <a:txBody>
                    <a:bodyPr/>
                    <a:lstStyle/>
                    <a:p>
                      <a:pPr algn="ctr" fontAlgn="ctr"/>
                      <a:endParaRPr lang="fr-FR" sz="400" b="0" i="0" u="none" strike="noStrike" dirty="0">
                        <a:solidFill>
                          <a:srgbClr val="000000"/>
                        </a:solidFill>
                        <a:effectLst/>
                        <a:latin typeface="Marianne"/>
                      </a:endParaRPr>
                    </a:p>
                  </a:txBody>
                  <a:tcPr marL="3442" marR="3442" marT="3442" marB="0" anchor="ctr"/>
                </a:tc>
                <a:tc>
                  <a:txBody>
                    <a:bodyPr/>
                    <a:lstStyle/>
                    <a:p>
                      <a:pPr algn="ctr" fontAlgn="ctr"/>
                      <a:endParaRPr lang="fr-FR" sz="400" b="0" i="0" u="none" strike="noStrike" dirty="0">
                        <a:solidFill>
                          <a:srgbClr val="000000"/>
                        </a:solidFill>
                        <a:effectLst/>
                        <a:latin typeface="Marianne"/>
                      </a:endParaRPr>
                    </a:p>
                  </a:txBody>
                  <a:tcPr marL="3442" marR="3442" marT="3442" marB="0" anchor="ctr"/>
                </a:tc>
                <a:tc>
                  <a:txBody>
                    <a:bodyPr/>
                    <a:lstStyle/>
                    <a:p>
                      <a:pPr algn="ctr" fontAlgn="ctr"/>
                      <a:endParaRPr lang="fr-FR" sz="400" b="0" i="0" u="none" strike="noStrike" dirty="0">
                        <a:solidFill>
                          <a:srgbClr val="000000"/>
                        </a:solidFill>
                        <a:effectLst/>
                        <a:latin typeface="Marianne"/>
                      </a:endParaRPr>
                    </a:p>
                  </a:txBody>
                  <a:tcPr marL="3442" marR="3442" marT="3442" marB="0" anchor="ctr"/>
                </a:tc>
                <a:tc>
                  <a:txBody>
                    <a:bodyPr/>
                    <a:lstStyle/>
                    <a:p>
                      <a:pPr algn="l" fontAlgn="ctr"/>
                      <a:endParaRPr lang="fr-FR" sz="300" b="0" i="0" u="none" strike="noStrike" dirty="0">
                        <a:solidFill>
                          <a:srgbClr val="000000"/>
                        </a:solidFill>
                        <a:effectLst/>
                        <a:latin typeface="Marianne"/>
                      </a:endParaRPr>
                    </a:p>
                  </a:txBody>
                  <a:tcPr marL="3442" marR="3442" marT="3442" marB="0" anchor="ctr"/>
                </a:tc>
                <a:extLst>
                  <a:ext uri="{0D108BD9-81ED-4DB2-BD59-A6C34878D82A}">
                    <a16:rowId xmlns:a16="http://schemas.microsoft.com/office/drawing/2014/main" val="1728037537"/>
                  </a:ext>
                </a:extLst>
              </a:tr>
            </a:tbl>
          </a:graphicData>
        </a:graphic>
      </p:graphicFrame>
    </p:spTree>
    <p:extLst>
      <p:ext uri="{BB962C8B-B14F-4D97-AF65-F5344CB8AC3E}">
        <p14:creationId xmlns:p14="http://schemas.microsoft.com/office/powerpoint/2010/main" val="1230345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C14618-70C8-9B41-8F26-E40C7A1DB6F5}"/>
              </a:ext>
            </a:extLst>
          </p:cNvPr>
          <p:cNvSpPr>
            <a:spLocks noGrp="1"/>
          </p:cNvSpPr>
          <p:nvPr>
            <p:ph type="title"/>
          </p:nvPr>
        </p:nvSpPr>
        <p:spPr/>
        <p:txBody>
          <a:bodyPr/>
          <a:lstStyle/>
          <a:p>
            <a:pPr algn="ctr"/>
            <a:r>
              <a:rPr lang="fr-FR" dirty="0"/>
              <a:t>Plaquette de formation </a:t>
            </a:r>
          </a:p>
        </p:txBody>
      </p:sp>
      <p:graphicFrame>
        <p:nvGraphicFramePr>
          <p:cNvPr id="4" name="Espace réservé du contenu 3">
            <a:extLst>
              <a:ext uri="{FF2B5EF4-FFF2-40B4-BE49-F238E27FC236}">
                <a16:creationId xmlns:a16="http://schemas.microsoft.com/office/drawing/2014/main" id="{F68ED216-0DCF-184E-9678-51719BCBF5D8}"/>
              </a:ext>
            </a:extLst>
          </p:cNvPr>
          <p:cNvGraphicFramePr>
            <a:graphicFrameLocks noGrp="1"/>
          </p:cNvGraphicFramePr>
          <p:nvPr>
            <p:ph idx="1"/>
            <p:extLst>
              <p:ext uri="{D42A27DB-BD31-4B8C-83A1-F6EECF244321}">
                <p14:modId xmlns:p14="http://schemas.microsoft.com/office/powerpoint/2010/main" val="886413645"/>
              </p:ext>
            </p:extLst>
          </p:nvPr>
        </p:nvGraphicFramePr>
        <p:xfrm>
          <a:off x="2231474" y="2016126"/>
          <a:ext cx="8043377" cy="3449636"/>
        </p:xfrm>
        <a:graphic>
          <a:graphicData uri="http://schemas.openxmlformats.org/drawingml/2006/table">
            <a:tbl>
              <a:tblPr>
                <a:tableStyleId>{5C22544A-7EE6-4342-B048-85BDC9FD1C3A}</a:tableStyleId>
              </a:tblPr>
              <a:tblGrid>
                <a:gridCol w="369479">
                  <a:extLst>
                    <a:ext uri="{9D8B030D-6E8A-4147-A177-3AD203B41FA5}">
                      <a16:colId xmlns:a16="http://schemas.microsoft.com/office/drawing/2014/main" val="1516281315"/>
                    </a:ext>
                  </a:extLst>
                </a:gridCol>
                <a:gridCol w="1010293">
                  <a:extLst>
                    <a:ext uri="{9D8B030D-6E8A-4147-A177-3AD203B41FA5}">
                      <a16:colId xmlns:a16="http://schemas.microsoft.com/office/drawing/2014/main" val="2597600578"/>
                    </a:ext>
                  </a:extLst>
                </a:gridCol>
                <a:gridCol w="698545">
                  <a:extLst>
                    <a:ext uri="{9D8B030D-6E8A-4147-A177-3AD203B41FA5}">
                      <a16:colId xmlns:a16="http://schemas.microsoft.com/office/drawing/2014/main" val="1058702632"/>
                    </a:ext>
                  </a:extLst>
                </a:gridCol>
                <a:gridCol w="619165">
                  <a:extLst>
                    <a:ext uri="{9D8B030D-6E8A-4147-A177-3AD203B41FA5}">
                      <a16:colId xmlns:a16="http://schemas.microsoft.com/office/drawing/2014/main" val="1621360044"/>
                    </a:ext>
                  </a:extLst>
                </a:gridCol>
                <a:gridCol w="238141">
                  <a:extLst>
                    <a:ext uri="{9D8B030D-6E8A-4147-A177-3AD203B41FA5}">
                      <a16:colId xmlns:a16="http://schemas.microsoft.com/office/drawing/2014/main" val="1290077703"/>
                    </a:ext>
                  </a:extLst>
                </a:gridCol>
                <a:gridCol w="1287402">
                  <a:extLst>
                    <a:ext uri="{9D8B030D-6E8A-4147-A177-3AD203B41FA5}">
                      <a16:colId xmlns:a16="http://schemas.microsoft.com/office/drawing/2014/main" val="3064181863"/>
                    </a:ext>
                  </a:extLst>
                </a:gridCol>
                <a:gridCol w="376695">
                  <a:extLst>
                    <a:ext uri="{9D8B030D-6E8A-4147-A177-3AD203B41FA5}">
                      <a16:colId xmlns:a16="http://schemas.microsoft.com/office/drawing/2014/main" val="2438017102"/>
                    </a:ext>
                  </a:extLst>
                </a:gridCol>
                <a:gridCol w="376695">
                  <a:extLst>
                    <a:ext uri="{9D8B030D-6E8A-4147-A177-3AD203B41FA5}">
                      <a16:colId xmlns:a16="http://schemas.microsoft.com/office/drawing/2014/main" val="2486140974"/>
                    </a:ext>
                  </a:extLst>
                </a:gridCol>
                <a:gridCol w="376695">
                  <a:extLst>
                    <a:ext uri="{9D8B030D-6E8A-4147-A177-3AD203B41FA5}">
                      <a16:colId xmlns:a16="http://schemas.microsoft.com/office/drawing/2014/main" val="518459427"/>
                    </a:ext>
                  </a:extLst>
                </a:gridCol>
                <a:gridCol w="923697">
                  <a:extLst>
                    <a:ext uri="{9D8B030D-6E8A-4147-A177-3AD203B41FA5}">
                      <a16:colId xmlns:a16="http://schemas.microsoft.com/office/drawing/2014/main" val="1690619867"/>
                    </a:ext>
                  </a:extLst>
                </a:gridCol>
                <a:gridCol w="987201">
                  <a:extLst>
                    <a:ext uri="{9D8B030D-6E8A-4147-A177-3AD203B41FA5}">
                      <a16:colId xmlns:a16="http://schemas.microsoft.com/office/drawing/2014/main" val="2222617972"/>
                    </a:ext>
                  </a:extLst>
                </a:gridCol>
                <a:gridCol w="779369">
                  <a:extLst>
                    <a:ext uri="{9D8B030D-6E8A-4147-A177-3AD203B41FA5}">
                      <a16:colId xmlns:a16="http://schemas.microsoft.com/office/drawing/2014/main" val="3661881817"/>
                    </a:ext>
                  </a:extLst>
                </a:gridCol>
              </a:tblGrid>
              <a:tr h="468041">
                <a:tc>
                  <a:txBody>
                    <a:bodyPr/>
                    <a:lstStyle/>
                    <a:p>
                      <a:pPr algn="ctr" fontAlgn="ctr"/>
                      <a:r>
                        <a:rPr lang="fr-FR" sz="500" u="none" strike="noStrike">
                          <a:effectLst/>
                        </a:rPr>
                        <a:t>BCC 3 </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Agir en tant que professionnel de la protection juridique</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8</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73</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 </a:t>
                      </a:r>
                      <a:endParaRPr lang="fr-FR" sz="500" b="1" i="0" u="none" strike="noStrike">
                        <a:solidFill>
                          <a:srgbClr val="000000"/>
                        </a:solidFill>
                        <a:effectLst/>
                        <a:latin typeface="Marianne"/>
                      </a:endParaRPr>
                    </a:p>
                  </a:txBody>
                  <a:tcPr marL="4334" marR="4334" marT="4334" marB="0" anchor="ctr"/>
                </a:tc>
                <a:tc>
                  <a:txBody>
                    <a:bodyPr/>
                    <a:lstStyle/>
                    <a:p>
                      <a:pPr algn="l" fontAlgn="ctr"/>
                      <a:endParaRPr lang="fr-FR" sz="400" b="0" i="0" u="none" strike="noStrike">
                        <a:solidFill>
                          <a:srgbClr val="000000"/>
                        </a:solidFill>
                        <a:effectLst/>
                        <a:latin typeface="Marianne"/>
                      </a:endParaRPr>
                    </a:p>
                  </a:txBody>
                  <a:tcPr marL="4334" marR="4334" marT="4334" marB="0" anchor="ctr"/>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ctr" fontAlgn="ctr"/>
                      <a:r>
                        <a:rPr lang="fr-FR" sz="500" u="none" strike="noStrike" dirty="0">
                          <a:effectLst/>
                        </a:rPr>
                        <a:t>BCC 3 </a:t>
                      </a:r>
                      <a:endParaRPr lang="fr-FR" sz="500" b="1" i="0" u="none" strike="noStrike" dirty="0">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Agir en tant que professionnel de la protection juridique</a:t>
                      </a:r>
                      <a:endParaRPr lang="fr-FR" sz="500" b="1" i="0" u="none" strike="noStrike" dirty="0">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8</a:t>
                      </a:r>
                      <a:endParaRPr lang="fr-FR" sz="500" b="1" i="0" u="none" strike="noStrike" dirty="0">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74</a:t>
                      </a:r>
                      <a:endParaRPr lang="fr-FR" sz="500" b="1" i="0" u="none" strike="noStrike" dirty="0">
                        <a:solidFill>
                          <a:srgbClr val="000000"/>
                        </a:solidFill>
                        <a:effectLst/>
                        <a:latin typeface="Marianne"/>
                      </a:endParaRPr>
                    </a:p>
                  </a:txBody>
                  <a:tcPr marL="4334" marR="4334" marT="4334" marB="0" anchor="ctr"/>
                </a:tc>
                <a:extLst>
                  <a:ext uri="{0D108BD9-81ED-4DB2-BD59-A6C34878D82A}">
                    <a16:rowId xmlns:a16="http://schemas.microsoft.com/office/drawing/2014/main" val="916193655"/>
                  </a:ext>
                </a:extLst>
              </a:tr>
              <a:tr h="494044">
                <a:tc>
                  <a:txBody>
                    <a:bodyPr/>
                    <a:lstStyle/>
                    <a:p>
                      <a:pPr algn="ctr" fontAlgn="ctr"/>
                      <a:r>
                        <a:rPr lang="fr-FR" sz="500" u="none" strike="noStrike">
                          <a:effectLst/>
                        </a:rPr>
                        <a:t>UE 8</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Gestion budgétaire 1</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18</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 </a:t>
                      </a:r>
                      <a:endParaRPr lang="fr-FR" sz="500" b="0" i="0" u="none" strike="noStrike">
                        <a:solidFill>
                          <a:srgbClr val="000000"/>
                        </a:solidFill>
                        <a:effectLst/>
                        <a:latin typeface="Marianne"/>
                      </a:endParaRPr>
                    </a:p>
                  </a:txBody>
                  <a:tcPr marL="4334" marR="4334" marT="4334" marB="0" anchor="ctr"/>
                </a:tc>
                <a:tc>
                  <a:txBody>
                    <a:bodyPr/>
                    <a:lstStyle/>
                    <a:p>
                      <a:pPr algn="l" fontAlgn="ctr"/>
                      <a:endParaRPr lang="fr-FR" sz="400" b="0" i="0" u="none" strike="noStrike" dirty="0">
                        <a:solidFill>
                          <a:srgbClr val="000000"/>
                        </a:solidFill>
                        <a:effectLst/>
                        <a:latin typeface="Marianne"/>
                      </a:endParaRPr>
                    </a:p>
                  </a:txBody>
                  <a:tcPr marL="4334" marR="4334" marT="4334" marB="0" anchor="ctr"/>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ctr" fontAlgn="ctr"/>
                      <a:r>
                        <a:rPr lang="fr-FR" sz="500" u="none" strike="noStrike">
                          <a:effectLst/>
                        </a:rPr>
                        <a:t>UE 9</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Gestion budgétaire 2</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20</a:t>
                      </a:r>
                      <a:endParaRPr lang="fr-FR" sz="500" b="0" i="0" u="none" strike="noStrike" dirty="0">
                        <a:solidFill>
                          <a:srgbClr val="000000"/>
                        </a:solidFill>
                        <a:effectLst/>
                        <a:latin typeface="Marianne"/>
                      </a:endParaRPr>
                    </a:p>
                  </a:txBody>
                  <a:tcPr marL="4334" marR="4334" marT="4334" marB="0" anchor="ctr"/>
                </a:tc>
                <a:extLst>
                  <a:ext uri="{0D108BD9-81ED-4DB2-BD59-A6C34878D82A}">
                    <a16:rowId xmlns:a16="http://schemas.microsoft.com/office/drawing/2014/main" val="874835840"/>
                  </a:ext>
                </a:extLst>
              </a:tr>
              <a:tr h="416037">
                <a:tc>
                  <a:txBody>
                    <a:bodyPr/>
                    <a:lstStyle/>
                    <a:p>
                      <a:pPr algn="ctr" fontAlgn="ctr"/>
                      <a:r>
                        <a:rPr lang="fr-FR" sz="500" u="none" strike="noStrike">
                          <a:effectLst/>
                        </a:rPr>
                        <a:t>UE 9</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Gestion patrimoniale 1 </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20</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 </a:t>
                      </a:r>
                      <a:endParaRPr lang="fr-FR" sz="500" b="0" i="0" u="none" strike="noStrike">
                        <a:solidFill>
                          <a:srgbClr val="000000"/>
                        </a:solidFill>
                        <a:effectLst/>
                        <a:latin typeface="Marianne"/>
                      </a:endParaRPr>
                    </a:p>
                  </a:txBody>
                  <a:tcPr marL="4334" marR="4334" marT="4334" marB="0" anchor="ctr"/>
                </a:tc>
                <a:tc>
                  <a:txBody>
                    <a:bodyPr/>
                    <a:lstStyle/>
                    <a:p>
                      <a:pPr algn="l" fontAlgn="ctr"/>
                      <a:endParaRPr lang="fr-FR" sz="400" b="0" i="0" u="none" strike="noStrike">
                        <a:solidFill>
                          <a:srgbClr val="000000"/>
                        </a:solidFill>
                        <a:effectLst/>
                        <a:latin typeface="Marianne"/>
                      </a:endParaRPr>
                    </a:p>
                  </a:txBody>
                  <a:tcPr marL="4334" marR="4334" marT="4334" marB="0" anchor="ctr"/>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ctr" fontAlgn="ctr"/>
                      <a:r>
                        <a:rPr lang="fr-FR" sz="500" u="none" strike="noStrike">
                          <a:effectLst/>
                        </a:rPr>
                        <a:t>UE 10</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Gestion patrimoniale 2</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20</a:t>
                      </a:r>
                      <a:endParaRPr lang="fr-FR" sz="500" b="0" i="0" u="none" strike="noStrike" dirty="0">
                        <a:solidFill>
                          <a:srgbClr val="000000"/>
                        </a:solidFill>
                        <a:effectLst/>
                        <a:latin typeface="Marianne"/>
                      </a:endParaRPr>
                    </a:p>
                  </a:txBody>
                  <a:tcPr marL="4334" marR="4334" marT="4334" marB="0" anchor="ctr"/>
                </a:tc>
                <a:extLst>
                  <a:ext uri="{0D108BD9-81ED-4DB2-BD59-A6C34878D82A}">
                    <a16:rowId xmlns:a16="http://schemas.microsoft.com/office/drawing/2014/main" val="2863899331"/>
                  </a:ext>
                </a:extLst>
              </a:tr>
              <a:tr h="329362">
                <a:tc>
                  <a:txBody>
                    <a:bodyPr/>
                    <a:lstStyle/>
                    <a:p>
                      <a:pPr algn="ctr" fontAlgn="ctr"/>
                      <a:r>
                        <a:rPr lang="fr-FR" sz="500" u="none" strike="noStrike">
                          <a:effectLst/>
                        </a:rPr>
                        <a:t>UE 10</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Gestion administrative</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10</a:t>
                      </a:r>
                      <a:endParaRPr lang="fr-FR" sz="500" b="0" i="0" u="none" strike="noStrike">
                        <a:solidFill>
                          <a:srgbClr val="000000"/>
                        </a:solidFill>
                        <a:effectLst/>
                        <a:latin typeface="Marianne"/>
                      </a:endParaRPr>
                    </a:p>
                  </a:txBody>
                  <a:tcPr marL="4334" marR="4334" marT="4334" marB="0" anchor="ctr"/>
                </a:tc>
                <a:tc>
                  <a:txBody>
                    <a:bodyPr/>
                    <a:lstStyle/>
                    <a:p>
                      <a:pPr algn="l" fontAlgn="ctr"/>
                      <a:r>
                        <a:rPr lang="fr-FR" sz="500" u="none" strike="noStrike">
                          <a:effectLst/>
                        </a:rPr>
                        <a:t> </a:t>
                      </a:r>
                      <a:endParaRPr lang="fr-FR" sz="500" b="0" i="0" u="none" strike="noStrike">
                        <a:solidFill>
                          <a:srgbClr val="000000"/>
                        </a:solidFill>
                        <a:effectLst/>
                        <a:latin typeface="Marianne"/>
                      </a:endParaRPr>
                    </a:p>
                  </a:txBody>
                  <a:tcPr marL="4334" marR="4334" marT="4334" marB="0" anchor="ctr"/>
                </a:tc>
                <a:tc>
                  <a:txBody>
                    <a:bodyPr/>
                    <a:lstStyle/>
                    <a:p>
                      <a:pPr algn="l" fontAlgn="ctr"/>
                      <a:endParaRPr lang="fr-FR" sz="400" b="0" i="0" u="none" strike="noStrike">
                        <a:solidFill>
                          <a:srgbClr val="000000"/>
                        </a:solidFill>
                        <a:effectLst/>
                        <a:latin typeface="Marianne"/>
                      </a:endParaRPr>
                    </a:p>
                  </a:txBody>
                  <a:tcPr marL="4334" marR="4334" marT="4334" marB="0" anchor="ctr"/>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ctr" fontAlgn="ctr"/>
                      <a:r>
                        <a:rPr lang="fr-FR" sz="500" u="none" strike="noStrike">
                          <a:effectLst/>
                        </a:rPr>
                        <a:t>UE 11</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Gestion fiscale</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8</a:t>
                      </a:r>
                      <a:endParaRPr lang="fr-FR" sz="500" b="0" i="0" u="none" strike="noStrike" dirty="0">
                        <a:solidFill>
                          <a:srgbClr val="000000"/>
                        </a:solidFill>
                        <a:effectLst/>
                        <a:latin typeface="Marianne"/>
                      </a:endParaRPr>
                    </a:p>
                  </a:txBody>
                  <a:tcPr marL="4334" marR="4334" marT="4334" marB="0" anchor="ctr"/>
                </a:tc>
                <a:extLst>
                  <a:ext uri="{0D108BD9-81ED-4DB2-BD59-A6C34878D82A}">
                    <a16:rowId xmlns:a16="http://schemas.microsoft.com/office/drawing/2014/main" val="4187195383"/>
                  </a:ext>
                </a:extLst>
              </a:tr>
              <a:tr h="329362">
                <a:tc>
                  <a:txBody>
                    <a:bodyPr/>
                    <a:lstStyle/>
                    <a:p>
                      <a:pPr algn="ctr" fontAlgn="ctr"/>
                      <a:r>
                        <a:rPr lang="fr-FR" sz="500" u="none" strike="noStrike">
                          <a:effectLst/>
                        </a:rPr>
                        <a:t>UE 11</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Accompagnement social et MS</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10</a:t>
                      </a:r>
                      <a:endParaRPr lang="fr-FR" sz="500" b="0" i="0" u="none" strike="noStrike">
                        <a:solidFill>
                          <a:srgbClr val="000000"/>
                        </a:solidFill>
                        <a:effectLst/>
                        <a:latin typeface="Marianne"/>
                      </a:endParaRPr>
                    </a:p>
                  </a:txBody>
                  <a:tcPr marL="4334" marR="4334" marT="4334" marB="0" anchor="ctr"/>
                </a:tc>
                <a:tc>
                  <a:txBody>
                    <a:bodyPr/>
                    <a:lstStyle/>
                    <a:p>
                      <a:pPr algn="l" fontAlgn="ctr"/>
                      <a:r>
                        <a:rPr lang="fr-FR" sz="500" u="none" strike="noStrike">
                          <a:effectLst/>
                        </a:rPr>
                        <a:t> </a:t>
                      </a:r>
                      <a:endParaRPr lang="fr-FR" sz="500" b="0" i="0" u="none" strike="noStrike">
                        <a:solidFill>
                          <a:srgbClr val="000000"/>
                        </a:solidFill>
                        <a:effectLst/>
                        <a:latin typeface="Marianne"/>
                      </a:endParaRPr>
                    </a:p>
                  </a:txBody>
                  <a:tcPr marL="4334" marR="4334" marT="4334" marB="0" anchor="ctr"/>
                </a:tc>
                <a:tc>
                  <a:txBody>
                    <a:bodyPr/>
                    <a:lstStyle/>
                    <a:p>
                      <a:pPr algn="l" fontAlgn="ctr"/>
                      <a:endParaRPr lang="fr-FR" sz="400" b="0" i="0" u="none" strike="noStrike">
                        <a:solidFill>
                          <a:srgbClr val="000000"/>
                        </a:solidFill>
                        <a:effectLst/>
                        <a:latin typeface="Marianne"/>
                      </a:endParaRPr>
                    </a:p>
                  </a:txBody>
                  <a:tcPr marL="4334" marR="4334" marT="4334" marB="0" anchor="ctr"/>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ctr" fontAlgn="ctr"/>
                      <a:r>
                        <a:rPr lang="fr-FR" sz="500" u="none" strike="noStrike">
                          <a:effectLst/>
                        </a:rPr>
                        <a:t>UE 12</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Modes d'exercice du MJPM</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8</a:t>
                      </a:r>
                      <a:endParaRPr lang="fr-FR" sz="500" b="0" i="0" u="none" strike="noStrike" dirty="0">
                        <a:solidFill>
                          <a:srgbClr val="000000"/>
                        </a:solidFill>
                        <a:effectLst/>
                        <a:latin typeface="Marianne"/>
                      </a:endParaRPr>
                    </a:p>
                  </a:txBody>
                  <a:tcPr marL="4334" marR="4334" marT="4334" marB="0" anchor="ctr"/>
                </a:tc>
                <a:extLst>
                  <a:ext uri="{0D108BD9-81ED-4DB2-BD59-A6C34878D82A}">
                    <a16:rowId xmlns:a16="http://schemas.microsoft.com/office/drawing/2014/main" val="4132434166"/>
                  </a:ext>
                </a:extLst>
              </a:tr>
              <a:tr h="450706">
                <a:tc>
                  <a:txBody>
                    <a:bodyPr/>
                    <a:lstStyle/>
                    <a:p>
                      <a:pPr algn="ctr" fontAlgn="ctr"/>
                      <a:r>
                        <a:rPr lang="fr-FR" sz="500" u="none" strike="noStrike">
                          <a:effectLst/>
                        </a:rPr>
                        <a:t>UE 12</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Ethique &amp; déontologie</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15</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 </a:t>
                      </a:r>
                      <a:endParaRPr lang="fr-FR" sz="500" b="0" i="0" u="none" strike="noStrike">
                        <a:solidFill>
                          <a:srgbClr val="000000"/>
                        </a:solidFill>
                        <a:effectLst/>
                        <a:latin typeface="Marianne"/>
                      </a:endParaRPr>
                    </a:p>
                  </a:txBody>
                  <a:tcPr marL="4334" marR="4334" marT="4334" marB="0" anchor="ctr"/>
                </a:tc>
                <a:tc>
                  <a:txBody>
                    <a:bodyPr/>
                    <a:lstStyle/>
                    <a:p>
                      <a:pPr algn="ctr" fontAlgn="ctr"/>
                      <a:endParaRPr lang="fr-FR" sz="400" b="0" i="0" u="none" strike="noStrike">
                        <a:solidFill>
                          <a:srgbClr val="000000"/>
                        </a:solidFill>
                        <a:effectLst/>
                        <a:latin typeface="Marianne"/>
                      </a:endParaRPr>
                    </a:p>
                  </a:txBody>
                  <a:tcPr marL="4334" marR="4334" marT="4334" marB="0" anchor="ctr"/>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ctr" fontAlgn="ctr"/>
                      <a:r>
                        <a:rPr lang="fr-FR" sz="500" u="none" strike="noStrike">
                          <a:effectLst/>
                        </a:rPr>
                        <a:t>UE 13</a:t>
                      </a:r>
                      <a:endParaRPr lang="fr-FR" sz="500" b="1"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Langue vivante</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a:effectLst/>
                        </a:rPr>
                        <a:t>1</a:t>
                      </a:r>
                      <a:endParaRPr lang="fr-FR" sz="500" b="0" i="0" u="none" strike="noStrike">
                        <a:solidFill>
                          <a:srgbClr val="000000"/>
                        </a:solidFill>
                        <a:effectLst/>
                        <a:latin typeface="Marianne"/>
                      </a:endParaRPr>
                    </a:p>
                  </a:txBody>
                  <a:tcPr marL="4334" marR="4334" marT="4334" marB="0" anchor="ctr"/>
                </a:tc>
                <a:tc>
                  <a:txBody>
                    <a:bodyPr/>
                    <a:lstStyle/>
                    <a:p>
                      <a:pPr algn="ctr" fontAlgn="ctr"/>
                      <a:r>
                        <a:rPr lang="fr-FR" sz="500" u="none" strike="noStrike" dirty="0">
                          <a:effectLst/>
                        </a:rPr>
                        <a:t>10</a:t>
                      </a:r>
                      <a:endParaRPr lang="fr-FR" sz="500" b="0" i="0" u="none" strike="noStrike" dirty="0">
                        <a:solidFill>
                          <a:srgbClr val="000000"/>
                        </a:solidFill>
                        <a:effectLst/>
                        <a:latin typeface="Marianne"/>
                      </a:endParaRPr>
                    </a:p>
                  </a:txBody>
                  <a:tcPr marL="4334" marR="4334" marT="4334" marB="0" anchor="ctr"/>
                </a:tc>
                <a:extLst>
                  <a:ext uri="{0D108BD9-81ED-4DB2-BD59-A6C34878D82A}">
                    <a16:rowId xmlns:a16="http://schemas.microsoft.com/office/drawing/2014/main" val="182117721"/>
                  </a:ext>
                </a:extLst>
              </a:tr>
              <a:tr h="481042">
                <a:tc>
                  <a:txBody>
                    <a:bodyPr/>
                    <a:lstStyle/>
                    <a:p>
                      <a:pPr algn="ctr" fontAlgn="ctr"/>
                      <a:endParaRPr lang="fr-FR" sz="500" b="1" i="0" u="none" strike="noStrike" dirty="0">
                        <a:solidFill>
                          <a:srgbClr val="000000"/>
                        </a:solidFill>
                        <a:effectLst/>
                        <a:latin typeface="Marianne"/>
                      </a:endParaRPr>
                    </a:p>
                  </a:txBody>
                  <a:tcPr marL="4334" marR="4334" marT="4334" marB="0" anchor="ctr"/>
                </a:tc>
                <a:tc>
                  <a:txBody>
                    <a:bodyPr/>
                    <a:lstStyle/>
                    <a:p>
                      <a:pPr algn="ctr" fontAlgn="ctr"/>
                      <a:endParaRPr lang="fr-FR" sz="500" b="1" i="0" u="none" strike="noStrike" dirty="0">
                        <a:solidFill>
                          <a:srgbClr val="000000"/>
                        </a:solidFill>
                        <a:effectLst/>
                        <a:latin typeface="Marianne"/>
                      </a:endParaRPr>
                    </a:p>
                  </a:txBody>
                  <a:tcPr marL="4334" marR="4334" marT="4334" marB="0" anchor="ctr"/>
                </a:tc>
                <a:tc>
                  <a:txBody>
                    <a:bodyPr/>
                    <a:lstStyle/>
                    <a:p>
                      <a:pPr algn="ctr" fontAlgn="ctr"/>
                      <a:endParaRPr lang="fr-FR" sz="500" b="1" i="0" u="none" strike="noStrike" dirty="0">
                        <a:solidFill>
                          <a:srgbClr val="000000"/>
                        </a:solidFill>
                        <a:effectLst/>
                        <a:latin typeface="Marianne"/>
                      </a:endParaRPr>
                    </a:p>
                  </a:txBody>
                  <a:tcPr marL="4334" marR="4334" marT="4334" marB="0" anchor="ctr"/>
                </a:tc>
                <a:tc>
                  <a:txBody>
                    <a:bodyPr/>
                    <a:lstStyle/>
                    <a:p>
                      <a:pPr algn="ctr" fontAlgn="ctr"/>
                      <a:endParaRPr lang="fr-FR" sz="500" b="1" i="0" u="none" strike="noStrike" dirty="0">
                        <a:solidFill>
                          <a:srgbClr val="000000"/>
                        </a:solidFill>
                        <a:effectLst/>
                        <a:latin typeface="Marianne"/>
                      </a:endParaRPr>
                    </a:p>
                  </a:txBody>
                  <a:tcPr marL="4334" marR="4334" marT="4334" marB="0" anchor="ctr"/>
                </a:tc>
                <a:tc>
                  <a:txBody>
                    <a:bodyPr/>
                    <a:lstStyle/>
                    <a:p>
                      <a:pPr algn="ctr" fontAlgn="ctr"/>
                      <a:endParaRPr lang="fr-FR" sz="500" b="1" i="0" u="none" strike="noStrike" dirty="0">
                        <a:solidFill>
                          <a:srgbClr val="000000"/>
                        </a:solidFill>
                        <a:effectLst/>
                        <a:latin typeface="Marianne"/>
                      </a:endParaRPr>
                    </a:p>
                  </a:txBody>
                  <a:tcPr marL="4334" marR="4334" marT="4334" marB="0" anchor="ctr"/>
                </a:tc>
                <a:tc>
                  <a:txBody>
                    <a:bodyPr/>
                    <a:lstStyle/>
                    <a:p>
                      <a:pPr algn="l" fontAlgn="b"/>
                      <a:endParaRPr lang="fr-FR" sz="400" b="0" i="0" u="none" strike="noStrike" dirty="0">
                        <a:solidFill>
                          <a:srgbClr val="000000"/>
                        </a:solidFill>
                        <a:effectLst/>
                        <a:latin typeface="Marianne"/>
                      </a:endParaRPr>
                    </a:p>
                  </a:txBody>
                  <a:tcPr marL="4334" marR="4334" marT="4334" marB="0" anchor="b"/>
                </a:tc>
                <a:tc>
                  <a:txBody>
                    <a:bodyPr/>
                    <a:lstStyle/>
                    <a:p>
                      <a:pPr algn="l" fontAlgn="b"/>
                      <a:endParaRPr lang="fr-FR" sz="500" b="0" i="0" u="none" strike="noStrike" dirty="0">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dirty="0">
                        <a:solidFill>
                          <a:srgbClr val="000000"/>
                        </a:solidFill>
                        <a:effectLst/>
                        <a:latin typeface="Calibri" panose="020F0502020204030204" pitchFamily="34" charset="0"/>
                      </a:endParaRPr>
                    </a:p>
                  </a:txBody>
                  <a:tcPr marL="4334" marR="4334" marT="4334" marB="0" anchor="b"/>
                </a:tc>
                <a:tc>
                  <a:txBody>
                    <a:bodyPr/>
                    <a:lstStyle/>
                    <a:p>
                      <a:pPr algn="ctr" fontAlgn="ctr"/>
                      <a:endParaRPr lang="fr-FR" sz="500" b="1" i="0" u="none" strike="noStrike" dirty="0">
                        <a:solidFill>
                          <a:srgbClr val="000000"/>
                        </a:solidFill>
                        <a:effectLst/>
                        <a:latin typeface="Marianne"/>
                      </a:endParaRPr>
                    </a:p>
                  </a:txBody>
                  <a:tcPr marL="4334" marR="4334" marT="4334" marB="0" anchor="ctr"/>
                </a:tc>
                <a:tc>
                  <a:txBody>
                    <a:bodyPr/>
                    <a:lstStyle/>
                    <a:p>
                      <a:pPr algn="ctr" fontAlgn="ctr"/>
                      <a:endParaRPr lang="fr-FR" sz="500" b="0" i="0" u="none" strike="noStrike" dirty="0">
                        <a:solidFill>
                          <a:srgbClr val="000000"/>
                        </a:solidFill>
                        <a:effectLst/>
                        <a:latin typeface="Marianne"/>
                      </a:endParaRPr>
                    </a:p>
                  </a:txBody>
                  <a:tcPr marL="4334" marR="4334" marT="4334" marB="0" anchor="ctr"/>
                </a:tc>
                <a:tc>
                  <a:txBody>
                    <a:bodyPr/>
                    <a:lstStyle/>
                    <a:p>
                      <a:pPr algn="ctr" fontAlgn="ctr"/>
                      <a:endParaRPr lang="fr-FR" sz="500" b="0" i="0" u="none" strike="noStrike" dirty="0">
                        <a:solidFill>
                          <a:srgbClr val="000000"/>
                        </a:solidFill>
                        <a:effectLst/>
                        <a:latin typeface="Marianne"/>
                      </a:endParaRPr>
                    </a:p>
                  </a:txBody>
                  <a:tcPr marL="4334" marR="4334" marT="4334" marB="0" anchor="ctr"/>
                </a:tc>
                <a:tc>
                  <a:txBody>
                    <a:bodyPr/>
                    <a:lstStyle/>
                    <a:p>
                      <a:pPr algn="ctr" fontAlgn="ctr"/>
                      <a:endParaRPr lang="fr-FR" sz="500" b="0" i="0" u="none" strike="noStrike" dirty="0">
                        <a:solidFill>
                          <a:srgbClr val="000000"/>
                        </a:solidFill>
                        <a:effectLst/>
                        <a:latin typeface="Marianne"/>
                      </a:endParaRPr>
                    </a:p>
                  </a:txBody>
                  <a:tcPr marL="4334" marR="4334" marT="4334" marB="0" anchor="ctr"/>
                </a:tc>
                <a:extLst>
                  <a:ext uri="{0D108BD9-81ED-4DB2-BD59-A6C34878D82A}">
                    <a16:rowId xmlns:a16="http://schemas.microsoft.com/office/drawing/2014/main" val="3750195042"/>
                  </a:ext>
                </a:extLst>
              </a:tr>
              <a:tr h="481042">
                <a:tc>
                  <a:txBody>
                    <a:bodyPr/>
                    <a:lstStyle/>
                    <a:p>
                      <a:pPr algn="ctr" fontAlgn="ctr"/>
                      <a:endParaRPr lang="fr-FR" sz="500" b="1" i="0" u="none" strike="noStrike">
                        <a:solidFill>
                          <a:srgbClr val="000000"/>
                        </a:solidFill>
                        <a:effectLst/>
                        <a:latin typeface="Marianne"/>
                      </a:endParaRPr>
                    </a:p>
                  </a:txBody>
                  <a:tcPr marL="4334" marR="4334" marT="4334" marB="0" anchor="ctr"/>
                </a:tc>
                <a:tc>
                  <a:txBody>
                    <a:bodyPr/>
                    <a:lstStyle/>
                    <a:p>
                      <a:pPr algn="ctr" fontAlgn="ctr"/>
                      <a:endParaRPr lang="fr-FR" sz="500" b="0" i="0" u="none" strike="noStrike">
                        <a:solidFill>
                          <a:srgbClr val="000000"/>
                        </a:solidFill>
                        <a:effectLst/>
                        <a:latin typeface="Marianne"/>
                      </a:endParaRPr>
                    </a:p>
                  </a:txBody>
                  <a:tcPr marL="4334" marR="4334" marT="4334" marB="0" anchor="ctr"/>
                </a:tc>
                <a:tc>
                  <a:txBody>
                    <a:bodyPr/>
                    <a:lstStyle/>
                    <a:p>
                      <a:pPr algn="ctr" fontAlgn="ctr"/>
                      <a:endParaRPr lang="fr-FR" sz="500" b="0" i="0" u="none" strike="noStrike">
                        <a:solidFill>
                          <a:srgbClr val="000000"/>
                        </a:solidFill>
                        <a:effectLst/>
                        <a:latin typeface="Marianne"/>
                      </a:endParaRPr>
                    </a:p>
                  </a:txBody>
                  <a:tcPr marL="4334" marR="4334" marT="4334" marB="0" anchor="ctr"/>
                </a:tc>
                <a:tc>
                  <a:txBody>
                    <a:bodyPr/>
                    <a:lstStyle/>
                    <a:p>
                      <a:pPr algn="ctr" fontAlgn="ctr"/>
                      <a:endParaRPr lang="fr-FR" sz="500" b="0" i="0" u="none" strike="noStrike">
                        <a:solidFill>
                          <a:srgbClr val="000000"/>
                        </a:solidFill>
                        <a:effectLst/>
                        <a:latin typeface="Marianne"/>
                      </a:endParaRPr>
                    </a:p>
                  </a:txBody>
                  <a:tcPr marL="4334" marR="4334" marT="4334" marB="0" anchor="ctr"/>
                </a:tc>
                <a:tc>
                  <a:txBody>
                    <a:bodyPr/>
                    <a:lstStyle/>
                    <a:p>
                      <a:pPr algn="ctr" fontAlgn="ctr"/>
                      <a:endParaRPr lang="fr-FR" sz="500" b="0" i="0" u="none" strike="noStrike">
                        <a:solidFill>
                          <a:srgbClr val="000000"/>
                        </a:solidFill>
                        <a:effectLst/>
                        <a:latin typeface="Marianne"/>
                      </a:endParaRPr>
                    </a:p>
                  </a:txBody>
                  <a:tcPr marL="4334" marR="4334" marT="4334" marB="0" anchor="ctr"/>
                </a:tc>
                <a:tc>
                  <a:txBody>
                    <a:bodyPr/>
                    <a:lstStyle/>
                    <a:p>
                      <a:pPr algn="l" fontAlgn="ctr"/>
                      <a:endParaRPr lang="fr-FR" sz="400" b="0" i="0" u="none" strike="noStrike">
                        <a:solidFill>
                          <a:srgbClr val="000000"/>
                        </a:solidFill>
                        <a:effectLst/>
                        <a:latin typeface="Marianne"/>
                      </a:endParaRPr>
                    </a:p>
                  </a:txBody>
                  <a:tcPr marL="4334" marR="4334" marT="4334" marB="0" anchor="ctr"/>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pPr algn="l" fontAlgn="b"/>
                      <a:endParaRPr lang="fr-FR" sz="500" b="0" i="0" u="none" strike="noStrike">
                        <a:solidFill>
                          <a:srgbClr val="000000"/>
                        </a:solidFill>
                        <a:effectLst/>
                        <a:latin typeface="Calibri" panose="020F0502020204030204" pitchFamily="34" charset="0"/>
                      </a:endParaRPr>
                    </a:p>
                  </a:txBody>
                  <a:tcPr marL="4334" marR="4334" marT="4334" marB="0" anchor="b"/>
                </a:tc>
                <a:tc>
                  <a:txBody>
                    <a:bodyPr/>
                    <a:lstStyle/>
                    <a:p>
                      <a:endParaRPr lang="fr-FR"/>
                    </a:p>
                  </a:txBody>
                  <a:tcPr marL="4334" marR="4334" marT="4334" marB="0" anchor="ctr"/>
                </a:tc>
                <a:tc>
                  <a:txBody>
                    <a:bodyPr/>
                    <a:lstStyle/>
                    <a:p>
                      <a:endParaRPr lang="fr-FR"/>
                    </a:p>
                  </a:txBody>
                  <a:tcPr marL="4334" marR="4334" marT="4334" marB="0" anchor="ctr"/>
                </a:tc>
                <a:tc>
                  <a:txBody>
                    <a:bodyPr/>
                    <a:lstStyle/>
                    <a:p>
                      <a:endParaRPr lang="fr-FR" dirty="0"/>
                    </a:p>
                  </a:txBody>
                  <a:tcPr marL="4334" marR="4334" marT="4334" marB="0" anchor="ctr"/>
                </a:tc>
                <a:tc>
                  <a:txBody>
                    <a:bodyPr/>
                    <a:lstStyle/>
                    <a:p>
                      <a:endParaRPr lang="fr-FR" dirty="0"/>
                    </a:p>
                  </a:txBody>
                  <a:tcPr marL="4334" marR="4334" marT="4334" marB="0" anchor="ctr"/>
                </a:tc>
                <a:extLst>
                  <a:ext uri="{0D108BD9-81ED-4DB2-BD59-A6C34878D82A}">
                    <a16:rowId xmlns:a16="http://schemas.microsoft.com/office/drawing/2014/main" val="1214290273"/>
                  </a:ext>
                </a:extLst>
              </a:tr>
            </a:tbl>
          </a:graphicData>
        </a:graphic>
      </p:graphicFrame>
    </p:spTree>
    <p:extLst>
      <p:ext uri="{BB962C8B-B14F-4D97-AF65-F5344CB8AC3E}">
        <p14:creationId xmlns:p14="http://schemas.microsoft.com/office/powerpoint/2010/main" val="2713976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D2009D-EDD9-BF4B-8DE8-FDA69E2D147B}"/>
              </a:ext>
            </a:extLst>
          </p:cNvPr>
          <p:cNvSpPr>
            <a:spLocks noGrp="1"/>
          </p:cNvSpPr>
          <p:nvPr>
            <p:ph type="title"/>
          </p:nvPr>
        </p:nvSpPr>
        <p:spPr/>
        <p:txBody>
          <a:bodyPr/>
          <a:lstStyle/>
          <a:p>
            <a:pPr algn="ctr"/>
            <a:r>
              <a:rPr lang="fr-FR" dirty="0"/>
              <a:t>plaquette de formation </a:t>
            </a:r>
          </a:p>
        </p:txBody>
      </p:sp>
      <p:graphicFrame>
        <p:nvGraphicFramePr>
          <p:cNvPr id="4" name="Espace réservé du contenu 3">
            <a:extLst>
              <a:ext uri="{FF2B5EF4-FFF2-40B4-BE49-F238E27FC236}">
                <a16:creationId xmlns:a16="http://schemas.microsoft.com/office/drawing/2014/main" id="{45C0348D-11DE-EB42-BDBA-7AC25F4C905A}"/>
              </a:ext>
            </a:extLst>
          </p:cNvPr>
          <p:cNvGraphicFramePr>
            <a:graphicFrameLocks noGrp="1"/>
          </p:cNvGraphicFramePr>
          <p:nvPr>
            <p:ph idx="1"/>
            <p:extLst>
              <p:ext uri="{D42A27DB-BD31-4B8C-83A1-F6EECF244321}">
                <p14:modId xmlns:p14="http://schemas.microsoft.com/office/powerpoint/2010/main" val="1965795857"/>
              </p:ext>
            </p:extLst>
          </p:nvPr>
        </p:nvGraphicFramePr>
        <p:xfrm>
          <a:off x="1552334" y="2016125"/>
          <a:ext cx="9401656" cy="3449639"/>
        </p:xfrm>
        <a:graphic>
          <a:graphicData uri="http://schemas.openxmlformats.org/drawingml/2006/table">
            <a:tbl>
              <a:tblPr>
                <a:tableStyleId>{5C22544A-7EE6-4342-B048-85BDC9FD1C3A}</a:tableStyleId>
              </a:tblPr>
              <a:tblGrid>
                <a:gridCol w="431872">
                  <a:extLst>
                    <a:ext uri="{9D8B030D-6E8A-4147-A177-3AD203B41FA5}">
                      <a16:colId xmlns:a16="http://schemas.microsoft.com/office/drawing/2014/main" val="109319816"/>
                    </a:ext>
                  </a:extLst>
                </a:gridCol>
                <a:gridCol w="1180901">
                  <a:extLst>
                    <a:ext uri="{9D8B030D-6E8A-4147-A177-3AD203B41FA5}">
                      <a16:colId xmlns:a16="http://schemas.microsoft.com/office/drawing/2014/main" val="3375558721"/>
                    </a:ext>
                  </a:extLst>
                </a:gridCol>
                <a:gridCol w="816508">
                  <a:extLst>
                    <a:ext uri="{9D8B030D-6E8A-4147-A177-3AD203B41FA5}">
                      <a16:colId xmlns:a16="http://schemas.microsoft.com/office/drawing/2014/main" val="1173676236"/>
                    </a:ext>
                  </a:extLst>
                </a:gridCol>
                <a:gridCol w="723723">
                  <a:extLst>
                    <a:ext uri="{9D8B030D-6E8A-4147-A177-3AD203B41FA5}">
                      <a16:colId xmlns:a16="http://schemas.microsoft.com/office/drawing/2014/main" val="1628131023"/>
                    </a:ext>
                  </a:extLst>
                </a:gridCol>
                <a:gridCol w="278355">
                  <a:extLst>
                    <a:ext uri="{9D8B030D-6E8A-4147-A177-3AD203B41FA5}">
                      <a16:colId xmlns:a16="http://schemas.microsoft.com/office/drawing/2014/main" val="3080864310"/>
                    </a:ext>
                  </a:extLst>
                </a:gridCol>
                <a:gridCol w="1504805">
                  <a:extLst>
                    <a:ext uri="{9D8B030D-6E8A-4147-A177-3AD203B41FA5}">
                      <a16:colId xmlns:a16="http://schemas.microsoft.com/office/drawing/2014/main" val="3379176473"/>
                    </a:ext>
                  </a:extLst>
                </a:gridCol>
                <a:gridCol w="440307">
                  <a:extLst>
                    <a:ext uri="{9D8B030D-6E8A-4147-A177-3AD203B41FA5}">
                      <a16:colId xmlns:a16="http://schemas.microsoft.com/office/drawing/2014/main" val="2246797178"/>
                    </a:ext>
                  </a:extLst>
                </a:gridCol>
                <a:gridCol w="440307">
                  <a:extLst>
                    <a:ext uri="{9D8B030D-6E8A-4147-A177-3AD203B41FA5}">
                      <a16:colId xmlns:a16="http://schemas.microsoft.com/office/drawing/2014/main" val="2398010211"/>
                    </a:ext>
                  </a:extLst>
                </a:gridCol>
                <a:gridCol w="440307">
                  <a:extLst>
                    <a:ext uri="{9D8B030D-6E8A-4147-A177-3AD203B41FA5}">
                      <a16:colId xmlns:a16="http://schemas.microsoft.com/office/drawing/2014/main" val="4099174060"/>
                    </a:ext>
                  </a:extLst>
                </a:gridCol>
                <a:gridCol w="1079681">
                  <a:extLst>
                    <a:ext uri="{9D8B030D-6E8A-4147-A177-3AD203B41FA5}">
                      <a16:colId xmlns:a16="http://schemas.microsoft.com/office/drawing/2014/main" val="2166176626"/>
                    </a:ext>
                  </a:extLst>
                </a:gridCol>
                <a:gridCol w="1153909">
                  <a:extLst>
                    <a:ext uri="{9D8B030D-6E8A-4147-A177-3AD203B41FA5}">
                      <a16:colId xmlns:a16="http://schemas.microsoft.com/office/drawing/2014/main" val="1327010865"/>
                    </a:ext>
                  </a:extLst>
                </a:gridCol>
                <a:gridCol w="910981">
                  <a:extLst>
                    <a:ext uri="{9D8B030D-6E8A-4147-A177-3AD203B41FA5}">
                      <a16:colId xmlns:a16="http://schemas.microsoft.com/office/drawing/2014/main" val="2741551447"/>
                    </a:ext>
                  </a:extLst>
                </a:gridCol>
              </a:tblGrid>
              <a:tr h="562276">
                <a:tc>
                  <a:txBody>
                    <a:bodyPr/>
                    <a:lstStyle/>
                    <a:p>
                      <a:pPr algn="ctr" fontAlgn="ctr"/>
                      <a:r>
                        <a:rPr lang="fr-FR" sz="500" u="none" strike="noStrike">
                          <a:effectLst/>
                        </a:rPr>
                        <a:t>BCC 4 </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Approfondir ses savoirs professionnels</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10</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25</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 </a:t>
                      </a:r>
                      <a:endParaRPr lang="fr-FR" sz="500" b="1" i="0" u="none" strike="noStrike">
                        <a:solidFill>
                          <a:srgbClr val="000000"/>
                        </a:solidFill>
                        <a:effectLst/>
                        <a:latin typeface="Marianne"/>
                      </a:endParaRPr>
                    </a:p>
                  </a:txBody>
                  <a:tcPr marL="5066" marR="5066" marT="5066" marB="0" anchor="ctr"/>
                </a:tc>
                <a:tc>
                  <a:txBody>
                    <a:bodyPr/>
                    <a:lstStyle/>
                    <a:p>
                      <a:pPr algn="l" fontAlgn="b"/>
                      <a:endParaRPr lang="fr-FR" sz="500" b="0" i="0" u="none" strike="noStrike">
                        <a:solidFill>
                          <a:srgbClr val="000000"/>
                        </a:solidFill>
                        <a:effectLst/>
                        <a:latin typeface="Marianne"/>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ctr" fontAlgn="ctr"/>
                      <a:r>
                        <a:rPr lang="fr-FR" sz="500" u="none" strike="noStrike" dirty="0">
                          <a:effectLst/>
                        </a:rPr>
                        <a:t>BCC 4 </a:t>
                      </a:r>
                      <a:endParaRPr lang="fr-FR" sz="500" b="1" i="0" u="none" strike="noStrike" dirty="0">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Approfondir ses savoirs professionnels</a:t>
                      </a:r>
                      <a:endParaRPr lang="fr-FR" sz="500" b="1" i="0" u="none" strike="noStrike" dirty="0">
                        <a:solidFill>
                          <a:srgbClr val="000000"/>
                        </a:solidFill>
                        <a:effectLst/>
                        <a:latin typeface="Marianne"/>
                      </a:endParaRPr>
                    </a:p>
                  </a:txBody>
                  <a:tcPr marL="5066" marR="5066" marT="5066" marB="0" anchor="ctr"/>
                </a:tc>
                <a:tc>
                  <a:txBody>
                    <a:bodyPr/>
                    <a:lstStyle/>
                    <a:p>
                      <a:pPr algn="ctr" fontAlgn="ctr"/>
                      <a:r>
                        <a:rPr lang="fr-FR" sz="500" u="none" strike="noStrike">
                          <a:effectLst/>
                        </a:rPr>
                        <a:t>10</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28</a:t>
                      </a:r>
                      <a:endParaRPr lang="fr-FR" sz="500" b="1" i="0" u="none" strike="noStrike">
                        <a:solidFill>
                          <a:srgbClr val="000000"/>
                        </a:solidFill>
                        <a:effectLst/>
                        <a:latin typeface="Marianne"/>
                      </a:endParaRPr>
                    </a:p>
                  </a:txBody>
                  <a:tcPr marL="5066" marR="5066" marT="5066" marB="0" anchor="ctr"/>
                </a:tc>
                <a:extLst>
                  <a:ext uri="{0D108BD9-81ED-4DB2-BD59-A6C34878D82A}">
                    <a16:rowId xmlns:a16="http://schemas.microsoft.com/office/drawing/2014/main" val="2378979121"/>
                  </a:ext>
                </a:extLst>
              </a:tr>
              <a:tr h="562276">
                <a:tc>
                  <a:txBody>
                    <a:bodyPr/>
                    <a:lstStyle/>
                    <a:p>
                      <a:pPr algn="ctr" fontAlgn="ctr"/>
                      <a:r>
                        <a:rPr lang="fr-FR" sz="500" u="none" strike="noStrike">
                          <a:effectLst/>
                        </a:rPr>
                        <a:t>UE 13</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Projet Tutoré/ Dossier professionnel écrit</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3</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5</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 </a:t>
                      </a:r>
                      <a:endParaRPr lang="fr-FR" sz="500" b="0" i="0" u="none" strike="noStrike">
                        <a:solidFill>
                          <a:srgbClr val="000000"/>
                        </a:solidFill>
                        <a:effectLst/>
                        <a:latin typeface="Marianne"/>
                      </a:endParaRPr>
                    </a:p>
                  </a:txBody>
                  <a:tcPr marL="5066" marR="5066" marT="5066" marB="0" anchor="ctr"/>
                </a:tc>
                <a:tc>
                  <a:txBody>
                    <a:bodyPr/>
                    <a:lstStyle/>
                    <a:p>
                      <a:pPr algn="l" fontAlgn="ctr"/>
                      <a:endParaRPr lang="fr-FR" sz="500" b="0" i="0" u="none" strike="noStrike">
                        <a:solidFill>
                          <a:srgbClr val="000000"/>
                        </a:solidFill>
                        <a:effectLst/>
                        <a:latin typeface="Marianne"/>
                      </a:endParaRPr>
                    </a:p>
                  </a:txBody>
                  <a:tcPr marL="5066" marR="5066" marT="5066" marB="0" anchor="ctr"/>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ctr" fontAlgn="ctr"/>
                      <a:r>
                        <a:rPr lang="fr-FR" sz="500" u="none" strike="noStrike">
                          <a:effectLst/>
                        </a:rPr>
                        <a:t>UE 15</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Rapport d’alternance/stage écrit</a:t>
                      </a:r>
                      <a:endParaRPr lang="fr-FR" sz="500" b="0" i="0" u="none" strike="noStrike" dirty="0">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3</a:t>
                      </a:r>
                      <a:endParaRPr lang="fr-FR" sz="500" b="0" i="0" u="none" strike="noStrike" dirty="0">
                        <a:solidFill>
                          <a:srgbClr val="000000"/>
                        </a:solidFill>
                        <a:effectLst/>
                        <a:latin typeface="Marianne"/>
                      </a:endParaRPr>
                    </a:p>
                  </a:txBody>
                  <a:tcPr marL="5066" marR="5066" marT="5066" marB="0" anchor="ctr"/>
                </a:tc>
                <a:tc>
                  <a:txBody>
                    <a:bodyPr/>
                    <a:lstStyle/>
                    <a:p>
                      <a:pPr algn="ctr" fontAlgn="ctr"/>
                      <a:r>
                        <a:rPr lang="fr-FR" sz="500" u="none" strike="noStrike">
                          <a:effectLst/>
                        </a:rPr>
                        <a:t>8</a:t>
                      </a:r>
                      <a:endParaRPr lang="fr-FR" sz="500" b="0" i="0" u="none" strike="noStrike">
                        <a:solidFill>
                          <a:srgbClr val="000000"/>
                        </a:solidFill>
                        <a:effectLst/>
                        <a:latin typeface="Marianne"/>
                      </a:endParaRPr>
                    </a:p>
                  </a:txBody>
                  <a:tcPr marL="5066" marR="5066" marT="5066" marB="0" anchor="ctr"/>
                </a:tc>
                <a:extLst>
                  <a:ext uri="{0D108BD9-81ED-4DB2-BD59-A6C34878D82A}">
                    <a16:rowId xmlns:a16="http://schemas.microsoft.com/office/drawing/2014/main" val="1994290899"/>
                  </a:ext>
                </a:extLst>
              </a:tr>
              <a:tr h="496424">
                <a:tc>
                  <a:txBody>
                    <a:bodyPr/>
                    <a:lstStyle/>
                    <a:p>
                      <a:pPr algn="ctr" fontAlgn="ctr"/>
                      <a:r>
                        <a:rPr lang="fr-FR" sz="500" u="none" strike="noStrike">
                          <a:effectLst/>
                        </a:rPr>
                        <a:t>UE 14</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Projet Tutoré/Dossier professionnel - Soutenance orale</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3</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0</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 </a:t>
                      </a:r>
                      <a:endParaRPr lang="fr-FR" sz="500" b="0" i="0" u="none" strike="noStrike">
                        <a:solidFill>
                          <a:srgbClr val="000000"/>
                        </a:solidFill>
                        <a:effectLst/>
                        <a:latin typeface="Marianne"/>
                      </a:endParaRPr>
                    </a:p>
                  </a:txBody>
                  <a:tcPr marL="5066" marR="5066" marT="5066" marB="0" anchor="ctr"/>
                </a:tc>
                <a:tc>
                  <a:txBody>
                    <a:bodyPr/>
                    <a:lstStyle/>
                    <a:p>
                      <a:pPr algn="l" fontAlgn="ctr"/>
                      <a:endParaRPr lang="fr-FR" sz="500" b="0" i="0" u="none" strike="noStrike">
                        <a:solidFill>
                          <a:srgbClr val="000000"/>
                        </a:solidFill>
                        <a:effectLst/>
                        <a:latin typeface="Marianne"/>
                      </a:endParaRPr>
                    </a:p>
                  </a:txBody>
                  <a:tcPr marL="5066" marR="5066" marT="5066" marB="0" anchor="ctr"/>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ctr" fontAlgn="ctr"/>
                      <a:r>
                        <a:rPr lang="fr-FR" sz="500" u="none" strike="noStrike">
                          <a:effectLst/>
                        </a:rPr>
                        <a:t>UE 16</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Rapport d’alternance/stage oral</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3</a:t>
                      </a:r>
                      <a:endParaRPr lang="fr-FR" sz="500" b="0" i="0" u="none" strike="noStrike" dirty="0">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0</a:t>
                      </a:r>
                      <a:endParaRPr lang="fr-FR" sz="500" b="0" i="0" u="none" strike="noStrike" dirty="0">
                        <a:solidFill>
                          <a:srgbClr val="000000"/>
                        </a:solidFill>
                        <a:effectLst/>
                        <a:latin typeface="Marianne"/>
                      </a:endParaRPr>
                    </a:p>
                  </a:txBody>
                  <a:tcPr marL="5066" marR="5066" marT="5066" marB="0" anchor="ctr"/>
                </a:tc>
                <a:extLst>
                  <a:ext uri="{0D108BD9-81ED-4DB2-BD59-A6C34878D82A}">
                    <a16:rowId xmlns:a16="http://schemas.microsoft.com/office/drawing/2014/main" val="2782494051"/>
                  </a:ext>
                </a:extLst>
              </a:tr>
              <a:tr h="547079">
                <a:tc>
                  <a:txBody>
                    <a:bodyPr/>
                    <a:lstStyle/>
                    <a:p>
                      <a:pPr algn="ctr" fontAlgn="ctr"/>
                      <a:r>
                        <a:rPr lang="fr-FR" sz="500" u="none" strike="noStrike">
                          <a:effectLst/>
                        </a:rPr>
                        <a:t>UE 15</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Mise en situation professionnelle (collective)</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10</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 </a:t>
                      </a:r>
                      <a:endParaRPr lang="fr-FR" sz="500" b="0" i="0" u="none" strike="noStrike">
                        <a:solidFill>
                          <a:srgbClr val="000000"/>
                        </a:solidFill>
                        <a:effectLst/>
                        <a:latin typeface="Marianne"/>
                      </a:endParaRPr>
                    </a:p>
                  </a:txBody>
                  <a:tcPr marL="5066" marR="5066" marT="5066" marB="0" anchor="ctr"/>
                </a:tc>
                <a:tc>
                  <a:txBody>
                    <a:bodyPr/>
                    <a:lstStyle/>
                    <a:p>
                      <a:pPr algn="l" fontAlgn="b"/>
                      <a:endParaRPr lang="fr-FR" sz="500" b="0" i="0" u="none" strike="noStrike">
                        <a:solidFill>
                          <a:srgbClr val="000000"/>
                        </a:solidFill>
                        <a:effectLst/>
                        <a:latin typeface="Marianne"/>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ctr" fontAlgn="ctr"/>
                      <a:r>
                        <a:rPr lang="fr-FR" sz="500" u="none" strike="noStrike">
                          <a:effectLst/>
                        </a:rPr>
                        <a:t>UE 17</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Note de stage/d'alternance (par le tuteur de stage)</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0</a:t>
                      </a:r>
                      <a:endParaRPr lang="fr-FR" sz="500" b="0" i="0" u="none" strike="noStrike" dirty="0">
                        <a:solidFill>
                          <a:srgbClr val="000000"/>
                        </a:solidFill>
                        <a:effectLst/>
                        <a:latin typeface="Marianne"/>
                      </a:endParaRPr>
                    </a:p>
                  </a:txBody>
                  <a:tcPr marL="5066" marR="5066" marT="5066" marB="0" anchor="ctr"/>
                </a:tc>
                <a:extLst>
                  <a:ext uri="{0D108BD9-81ED-4DB2-BD59-A6C34878D82A}">
                    <a16:rowId xmlns:a16="http://schemas.microsoft.com/office/drawing/2014/main" val="3350801448"/>
                  </a:ext>
                </a:extLst>
              </a:tr>
              <a:tr h="547079">
                <a:tc>
                  <a:txBody>
                    <a:bodyPr/>
                    <a:lstStyle/>
                    <a:p>
                      <a:pPr algn="ctr" fontAlgn="ctr"/>
                      <a:r>
                        <a:rPr lang="fr-FR" sz="500" u="none" strike="noStrike">
                          <a:effectLst/>
                        </a:rPr>
                        <a:t>UE 16</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Mise en situation professionnelle (individuel)</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10</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 </a:t>
                      </a:r>
                      <a:endParaRPr lang="fr-FR" sz="500" b="0" i="0" u="none" strike="noStrike">
                        <a:solidFill>
                          <a:srgbClr val="000000"/>
                        </a:solidFill>
                        <a:effectLst/>
                        <a:latin typeface="Marianne"/>
                      </a:endParaRPr>
                    </a:p>
                  </a:txBody>
                  <a:tcPr marL="5066" marR="5066" marT="5066" marB="0" anchor="ctr"/>
                </a:tc>
                <a:tc>
                  <a:txBody>
                    <a:bodyPr/>
                    <a:lstStyle/>
                    <a:p>
                      <a:pPr algn="l" fontAlgn="b"/>
                      <a:endParaRPr lang="fr-FR" sz="500" b="0" i="0" u="none" strike="noStrike">
                        <a:solidFill>
                          <a:srgbClr val="000000"/>
                        </a:solidFill>
                        <a:effectLst/>
                        <a:latin typeface="Marianne"/>
                      </a:endParaRPr>
                    </a:p>
                  </a:txBody>
                  <a:tcPr marL="5066" marR="5066" marT="5066" marB="0" anchor="b"/>
                </a:tc>
                <a:tc>
                  <a:txBody>
                    <a:bodyPr/>
                    <a:lstStyle/>
                    <a:p>
                      <a:pPr algn="l" fontAlgn="b"/>
                      <a:endParaRPr lang="fr-FR" sz="600" b="0" i="0" u="none" strike="noStrike" dirty="0">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ctr" fontAlgn="ctr"/>
                      <a:r>
                        <a:rPr lang="fr-FR" sz="500" u="none" strike="noStrike">
                          <a:effectLst/>
                        </a:rPr>
                        <a:t>UE 18</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Préparation à l'insertion professionnelle OU Stage exterieur</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2</a:t>
                      </a:r>
                      <a:endParaRPr lang="fr-FR" sz="500" b="0" i="0" u="none" strike="noStrike">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10</a:t>
                      </a:r>
                      <a:endParaRPr lang="fr-FR" sz="500" b="0" i="0" u="none" strike="noStrike" dirty="0">
                        <a:solidFill>
                          <a:srgbClr val="000000"/>
                        </a:solidFill>
                        <a:effectLst/>
                        <a:latin typeface="Marianne"/>
                      </a:endParaRPr>
                    </a:p>
                  </a:txBody>
                  <a:tcPr marL="5066" marR="5066" marT="5066" marB="0" anchor="ctr"/>
                </a:tc>
                <a:extLst>
                  <a:ext uri="{0D108BD9-81ED-4DB2-BD59-A6C34878D82A}">
                    <a16:rowId xmlns:a16="http://schemas.microsoft.com/office/drawing/2014/main" val="1499062269"/>
                  </a:ext>
                </a:extLst>
              </a:tr>
              <a:tr h="303933">
                <a:tc>
                  <a:txBody>
                    <a:bodyPr/>
                    <a:lstStyle/>
                    <a:p>
                      <a:pPr algn="ctr" fontAlgn="ctr"/>
                      <a:r>
                        <a:rPr lang="fr-FR" sz="500" u="none" strike="noStrike">
                          <a:effectLst/>
                        </a:rPr>
                        <a:t>TOTAL</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 </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dirty="0">
                          <a:effectLst/>
                        </a:rPr>
                        <a:t>30</a:t>
                      </a:r>
                      <a:endParaRPr lang="fr-FR" sz="500" b="1" i="0" u="none" strike="noStrike" dirty="0">
                        <a:solidFill>
                          <a:srgbClr val="000000"/>
                        </a:solidFill>
                        <a:effectLst/>
                        <a:latin typeface="Marianne"/>
                      </a:endParaRPr>
                    </a:p>
                  </a:txBody>
                  <a:tcPr marL="5066" marR="5066" marT="5066" marB="0" anchor="ctr"/>
                </a:tc>
                <a:tc>
                  <a:txBody>
                    <a:bodyPr/>
                    <a:lstStyle/>
                    <a:p>
                      <a:pPr algn="ctr" fontAlgn="ctr"/>
                      <a:r>
                        <a:rPr lang="fr-FR" sz="500" u="none" strike="noStrike">
                          <a:effectLst/>
                        </a:rPr>
                        <a:t>201</a:t>
                      </a:r>
                      <a:endParaRPr lang="fr-FR" sz="500" b="1" i="0" u="none" strike="noStrike">
                        <a:solidFill>
                          <a:srgbClr val="000000"/>
                        </a:solidFill>
                        <a:effectLst/>
                        <a:latin typeface="Marianne"/>
                      </a:endParaRPr>
                    </a:p>
                  </a:txBody>
                  <a:tcPr marL="5066" marR="5066" marT="5066" marB="0" anchor="ctr"/>
                </a:tc>
                <a:tc>
                  <a:txBody>
                    <a:bodyPr/>
                    <a:lstStyle/>
                    <a:p>
                      <a:pPr algn="ctr" fontAlgn="ctr"/>
                      <a:r>
                        <a:rPr lang="fr-FR" sz="500" u="none" strike="noStrike">
                          <a:effectLst/>
                        </a:rPr>
                        <a:t> </a:t>
                      </a:r>
                      <a:endParaRPr lang="fr-FR" sz="500" b="1" i="0" u="none" strike="noStrike">
                        <a:solidFill>
                          <a:srgbClr val="000000"/>
                        </a:solidFill>
                        <a:effectLst/>
                        <a:latin typeface="Marianne"/>
                      </a:endParaRPr>
                    </a:p>
                  </a:txBody>
                  <a:tcPr marL="5066" marR="5066" marT="5066" marB="0" anchor="ctr"/>
                </a:tc>
                <a:tc>
                  <a:txBody>
                    <a:bodyPr/>
                    <a:lstStyle/>
                    <a:p>
                      <a:pPr algn="l" fontAlgn="b"/>
                      <a:endParaRPr lang="fr-FR" sz="500" b="0" i="0" u="none" strike="noStrike">
                        <a:solidFill>
                          <a:srgbClr val="000000"/>
                        </a:solidFill>
                        <a:effectLst/>
                        <a:latin typeface="Marianne"/>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ctr" fontAlgn="ctr"/>
                      <a:r>
                        <a:rPr lang="fr-FR" sz="500" b="1" i="0" u="none" strike="noStrike" dirty="0">
                          <a:solidFill>
                            <a:srgbClr val="000000"/>
                          </a:solidFill>
                          <a:effectLst/>
                          <a:latin typeface="+mj-lt"/>
                        </a:rPr>
                        <a:t>UE 19</a:t>
                      </a:r>
                    </a:p>
                  </a:txBody>
                  <a:tcPr marL="9525" marR="9525" marT="9525" marB="0" anchor="ctr"/>
                </a:tc>
                <a:tc>
                  <a:txBody>
                    <a:bodyPr/>
                    <a:lstStyle/>
                    <a:p>
                      <a:pPr algn="ctr" fontAlgn="ctr"/>
                      <a:r>
                        <a:rPr lang="fr-FR" sz="500" b="0" i="0" u="none" strike="noStrike" dirty="0">
                          <a:solidFill>
                            <a:srgbClr val="000000"/>
                          </a:solidFill>
                          <a:effectLst/>
                          <a:latin typeface="+mj-lt"/>
                        </a:rPr>
                        <a:t>Outils numériques – certification PIX</a:t>
                      </a:r>
                    </a:p>
                  </a:txBody>
                  <a:tcPr marL="9525" marR="9525" marT="9525" marB="0" anchor="ctr"/>
                </a:tc>
                <a:tc>
                  <a:txBody>
                    <a:bodyPr/>
                    <a:lstStyle/>
                    <a:p>
                      <a:pPr algn="ctr" fontAlgn="ctr"/>
                      <a:r>
                        <a:rPr lang="fr-FR" sz="500" b="0" i="0" u="none" strike="noStrike" dirty="0">
                          <a:solidFill>
                            <a:srgbClr val="000000"/>
                          </a:solidFill>
                          <a:effectLst/>
                          <a:latin typeface="+mj-lt"/>
                        </a:rPr>
                        <a:t>0</a:t>
                      </a:r>
                    </a:p>
                  </a:txBody>
                  <a:tcPr marL="9525" marR="9525" marT="9525" marB="0" anchor="ctr"/>
                </a:tc>
                <a:tc>
                  <a:txBody>
                    <a:bodyPr/>
                    <a:lstStyle/>
                    <a:p>
                      <a:pPr algn="ctr" fontAlgn="ctr"/>
                      <a:r>
                        <a:rPr lang="fr-FR" sz="500" b="0" i="0" u="none" strike="noStrike" dirty="0">
                          <a:solidFill>
                            <a:srgbClr val="000000"/>
                          </a:solidFill>
                          <a:effectLst/>
                          <a:latin typeface="+mj-lt"/>
                        </a:rPr>
                        <a:t>10</a:t>
                      </a:r>
                    </a:p>
                  </a:txBody>
                  <a:tcPr marL="9525" marR="9525" marT="9525" marB="0" anchor="ctr"/>
                </a:tc>
                <a:extLst>
                  <a:ext uri="{0D108BD9-81ED-4DB2-BD59-A6C34878D82A}">
                    <a16:rowId xmlns:a16="http://schemas.microsoft.com/office/drawing/2014/main" val="776239612"/>
                  </a:ext>
                </a:extLst>
              </a:tr>
              <a:tr h="430572">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l" fontAlgn="b"/>
                      <a:endParaRPr lang="fr-FR" sz="600" b="0" i="0" u="none" strike="noStrike">
                        <a:solidFill>
                          <a:srgbClr val="000000"/>
                        </a:solidFill>
                        <a:effectLst/>
                        <a:latin typeface="Calibri" panose="020F0502020204030204" pitchFamily="34" charset="0"/>
                      </a:endParaRPr>
                    </a:p>
                  </a:txBody>
                  <a:tcPr marL="5066" marR="5066" marT="5066" marB="0" anchor="b"/>
                </a:tc>
                <a:tc>
                  <a:txBody>
                    <a:bodyPr/>
                    <a:lstStyle/>
                    <a:p>
                      <a:pPr algn="ctr" fontAlgn="ctr"/>
                      <a:r>
                        <a:rPr lang="fr-FR" sz="500" b="1" i="0" u="none" strike="noStrike">
                          <a:solidFill>
                            <a:srgbClr val="000000"/>
                          </a:solidFill>
                          <a:effectLst/>
                          <a:latin typeface="+mj-lt"/>
                        </a:rPr>
                        <a:t>TOTAL</a:t>
                      </a:r>
                    </a:p>
                  </a:txBody>
                  <a:tcPr marL="9525" marR="9525" marT="9525" marB="0" anchor="ctr"/>
                </a:tc>
                <a:tc>
                  <a:txBody>
                    <a:bodyPr/>
                    <a:lstStyle/>
                    <a:p>
                      <a:pPr algn="ctr" fontAlgn="ctr"/>
                      <a:r>
                        <a:rPr lang="fr-FR" sz="500" b="0" i="0" u="none" strike="noStrike">
                          <a:solidFill>
                            <a:srgbClr val="000000"/>
                          </a:solidFill>
                          <a:effectLst/>
                          <a:latin typeface="+mj-lt"/>
                        </a:rPr>
                        <a:t> </a:t>
                      </a:r>
                    </a:p>
                  </a:txBody>
                  <a:tcPr marL="9525" marR="9525" marT="9525" marB="0" anchor="ctr"/>
                </a:tc>
                <a:tc>
                  <a:txBody>
                    <a:bodyPr/>
                    <a:lstStyle/>
                    <a:p>
                      <a:pPr algn="ctr" fontAlgn="ctr"/>
                      <a:r>
                        <a:rPr lang="fr-FR" sz="500" b="1" i="0" u="none" strike="noStrike">
                          <a:solidFill>
                            <a:srgbClr val="000000"/>
                          </a:solidFill>
                          <a:effectLst/>
                          <a:latin typeface="+mj-lt"/>
                        </a:rPr>
                        <a:t>30</a:t>
                      </a:r>
                    </a:p>
                  </a:txBody>
                  <a:tcPr marL="9525" marR="9525" marT="9525" marB="0" anchor="ctr"/>
                </a:tc>
                <a:tc>
                  <a:txBody>
                    <a:bodyPr/>
                    <a:lstStyle/>
                    <a:p>
                      <a:pPr algn="ctr" fontAlgn="ctr"/>
                      <a:r>
                        <a:rPr lang="fr-FR" sz="500" b="1" i="0" u="none" strike="noStrike" dirty="0">
                          <a:solidFill>
                            <a:srgbClr val="000000"/>
                          </a:solidFill>
                          <a:effectLst/>
                          <a:latin typeface="+mj-lt"/>
                        </a:rPr>
                        <a:t>200</a:t>
                      </a:r>
                    </a:p>
                  </a:txBody>
                  <a:tcPr marL="9525" marR="9525" marT="9525" marB="0" anchor="ctr"/>
                </a:tc>
                <a:extLst>
                  <a:ext uri="{0D108BD9-81ED-4DB2-BD59-A6C34878D82A}">
                    <a16:rowId xmlns:a16="http://schemas.microsoft.com/office/drawing/2014/main" val="2238768383"/>
                  </a:ext>
                </a:extLst>
              </a:tr>
            </a:tbl>
          </a:graphicData>
        </a:graphic>
      </p:graphicFrame>
    </p:spTree>
    <p:extLst>
      <p:ext uri="{BB962C8B-B14F-4D97-AF65-F5344CB8AC3E}">
        <p14:creationId xmlns:p14="http://schemas.microsoft.com/office/powerpoint/2010/main" val="1572514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11E0E6-4BDB-2749-86CA-F424E261BB8C}"/>
              </a:ext>
            </a:extLst>
          </p:cNvPr>
          <p:cNvSpPr>
            <a:spLocks noGrp="1"/>
          </p:cNvSpPr>
          <p:nvPr>
            <p:ph type="title"/>
          </p:nvPr>
        </p:nvSpPr>
        <p:spPr/>
        <p:txBody>
          <a:bodyPr/>
          <a:lstStyle/>
          <a:p>
            <a:pPr algn="ctr"/>
            <a:r>
              <a:rPr lang="fr-FR" dirty="0"/>
              <a:t>Entrée dans la formation</a:t>
            </a:r>
          </a:p>
        </p:txBody>
      </p:sp>
      <p:sp>
        <p:nvSpPr>
          <p:cNvPr id="3" name="Espace réservé du contenu 2">
            <a:extLst>
              <a:ext uri="{FF2B5EF4-FFF2-40B4-BE49-F238E27FC236}">
                <a16:creationId xmlns:a16="http://schemas.microsoft.com/office/drawing/2014/main" id="{159CDAD3-7430-0449-A592-91679BCC9DD5}"/>
              </a:ext>
            </a:extLst>
          </p:cNvPr>
          <p:cNvSpPr>
            <a:spLocks noGrp="1"/>
          </p:cNvSpPr>
          <p:nvPr>
            <p:ph idx="1"/>
          </p:nvPr>
        </p:nvSpPr>
        <p:spPr/>
        <p:txBody>
          <a:bodyPr>
            <a:normAutofit fontScale="92500" lnSpcReduction="20000"/>
          </a:bodyPr>
          <a:lstStyle/>
          <a:p>
            <a:pPr marL="0" indent="0">
              <a:buNone/>
            </a:pPr>
            <a:r>
              <a:rPr lang="fr-FR" dirty="0"/>
              <a:t>- Dépôt dossier + entretien </a:t>
            </a:r>
          </a:p>
          <a:p>
            <a:pPr marL="0" indent="0">
              <a:buNone/>
            </a:pPr>
            <a:r>
              <a:rPr lang="fr-FR" dirty="0">
                <a:sym typeface="Wingdings" pitchFamily="2" charset="2"/>
              </a:rPr>
              <a:t></a:t>
            </a:r>
            <a:r>
              <a:rPr lang="fr-FR" dirty="0"/>
              <a:t> Formation initiale</a:t>
            </a:r>
          </a:p>
          <a:p>
            <a:pPr marL="0" indent="0">
              <a:buNone/>
            </a:pPr>
            <a:r>
              <a:rPr lang="fr-FR" dirty="0"/>
              <a:t>Étudiants ayant validé 120 ECTS dans les mentions suivantes du diplôme national de licence :</a:t>
            </a:r>
            <a:r>
              <a:rPr lang="fr-FR" sz="1600" dirty="0"/>
              <a:t> </a:t>
            </a:r>
            <a:r>
              <a:rPr lang="fr-FR" dirty="0"/>
              <a:t>Droit, Economie, Gestion, Economie et gestion, Administration économique et sociale,</a:t>
            </a:r>
            <a:r>
              <a:rPr lang="fr-FR" sz="1600" dirty="0"/>
              <a:t> </a:t>
            </a:r>
            <a:r>
              <a:rPr lang="fr-FR" dirty="0"/>
              <a:t>Sciences sanitaires et sociales.</a:t>
            </a:r>
          </a:p>
          <a:p>
            <a:pPr marL="0" indent="0">
              <a:buNone/>
            </a:pPr>
            <a:r>
              <a:rPr lang="fr-FR" dirty="0"/>
              <a:t> - Étudiants ayant validé 120 ECTS des diplômes d’État du travail social de niveau 6 (ASS, ES, EJE, CESF, ETS).</a:t>
            </a:r>
            <a:endParaRPr lang="fr-FR" sz="1600" dirty="0"/>
          </a:p>
          <a:p>
            <a:pPr marL="0" lvl="0" indent="0">
              <a:buNone/>
            </a:pPr>
            <a:r>
              <a:rPr lang="fr-FR" dirty="0"/>
              <a:t>- Étudiants titulaires des BTS et DUT des filières sociales et gestion – administration – droit – finance.</a:t>
            </a:r>
            <a:endParaRPr lang="fr-FR" sz="1600" dirty="0"/>
          </a:p>
          <a:p>
            <a:pPr>
              <a:buFontTx/>
              <a:buChar char="-"/>
            </a:pPr>
            <a:endParaRPr lang="fr-FR" dirty="0"/>
          </a:p>
        </p:txBody>
      </p:sp>
    </p:spTree>
    <p:extLst>
      <p:ext uri="{BB962C8B-B14F-4D97-AF65-F5344CB8AC3E}">
        <p14:creationId xmlns:p14="http://schemas.microsoft.com/office/powerpoint/2010/main" val="3207595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EA39BD-6D27-0340-B9FF-6856EE76DF26}"/>
              </a:ext>
            </a:extLst>
          </p:cNvPr>
          <p:cNvSpPr>
            <a:spLocks noGrp="1"/>
          </p:cNvSpPr>
          <p:nvPr>
            <p:ph type="title"/>
          </p:nvPr>
        </p:nvSpPr>
        <p:spPr/>
        <p:txBody>
          <a:bodyPr/>
          <a:lstStyle/>
          <a:p>
            <a:pPr algn="ctr"/>
            <a:r>
              <a:rPr lang="fr-FR" dirty="0"/>
              <a:t>Entrée dans la formation</a:t>
            </a:r>
          </a:p>
        </p:txBody>
      </p:sp>
      <p:sp>
        <p:nvSpPr>
          <p:cNvPr id="3" name="Espace réservé du contenu 2">
            <a:extLst>
              <a:ext uri="{FF2B5EF4-FFF2-40B4-BE49-F238E27FC236}">
                <a16:creationId xmlns:a16="http://schemas.microsoft.com/office/drawing/2014/main" id="{D6E50233-13C1-DD4E-8C44-6EB35C5B5479}"/>
              </a:ext>
            </a:extLst>
          </p:cNvPr>
          <p:cNvSpPr>
            <a:spLocks noGrp="1"/>
          </p:cNvSpPr>
          <p:nvPr>
            <p:ph idx="1"/>
          </p:nvPr>
        </p:nvSpPr>
        <p:spPr/>
        <p:txBody>
          <a:bodyPr/>
          <a:lstStyle/>
          <a:p>
            <a:pPr marL="0" indent="0">
              <a:buNone/>
            </a:pPr>
            <a:r>
              <a:rPr lang="fr-FR" dirty="0">
                <a:sym typeface="Wingdings" pitchFamily="2" charset="2"/>
              </a:rPr>
              <a:t> Formation continue</a:t>
            </a:r>
          </a:p>
          <a:p>
            <a:pPr marL="0" indent="0">
              <a:buNone/>
            </a:pPr>
            <a:r>
              <a:rPr lang="fr-FR" dirty="0"/>
              <a:t>Recours possible à la VAE</a:t>
            </a:r>
          </a:p>
        </p:txBody>
      </p:sp>
    </p:spTree>
    <p:extLst>
      <p:ext uri="{BB962C8B-B14F-4D97-AF65-F5344CB8AC3E}">
        <p14:creationId xmlns:p14="http://schemas.microsoft.com/office/powerpoint/2010/main" val="175114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B1B4B4-04FE-7147-96F1-D97C57353E34}"/>
              </a:ext>
            </a:extLst>
          </p:cNvPr>
          <p:cNvSpPr>
            <a:spLocks noGrp="1"/>
          </p:cNvSpPr>
          <p:nvPr>
            <p:ph type="title"/>
          </p:nvPr>
        </p:nvSpPr>
        <p:spPr/>
        <p:txBody>
          <a:bodyPr/>
          <a:lstStyle/>
          <a:p>
            <a:pPr algn="ctr"/>
            <a:r>
              <a:rPr lang="fr-FR" dirty="0"/>
              <a:t>Modalités </a:t>
            </a:r>
          </a:p>
        </p:txBody>
      </p:sp>
      <p:sp>
        <p:nvSpPr>
          <p:cNvPr id="3" name="Espace réservé du contenu 2">
            <a:extLst>
              <a:ext uri="{FF2B5EF4-FFF2-40B4-BE49-F238E27FC236}">
                <a16:creationId xmlns:a16="http://schemas.microsoft.com/office/drawing/2014/main" id="{FBB3CAB8-BB53-124D-B7F1-91F5614E7439}"/>
              </a:ext>
            </a:extLst>
          </p:cNvPr>
          <p:cNvSpPr>
            <a:spLocks noGrp="1"/>
          </p:cNvSpPr>
          <p:nvPr>
            <p:ph idx="1"/>
          </p:nvPr>
        </p:nvSpPr>
        <p:spPr/>
        <p:txBody>
          <a:bodyPr/>
          <a:lstStyle/>
          <a:p>
            <a:pPr marL="0" indent="0">
              <a:buNone/>
            </a:pPr>
            <a:r>
              <a:rPr lang="fr-FR" dirty="0"/>
              <a:t>- Contrat d’apprentissage ;  A titre très exceptionnel stage. </a:t>
            </a:r>
          </a:p>
          <a:p>
            <a:pPr marL="0" indent="0">
              <a:buNone/>
            </a:pPr>
            <a:r>
              <a:rPr lang="fr-FR" dirty="0"/>
              <a:t>- Contrat de professionnalisation ; </a:t>
            </a:r>
          </a:p>
          <a:p>
            <a:pPr marL="0" indent="0">
              <a:buNone/>
            </a:pPr>
            <a:r>
              <a:rPr lang="fr-FR" dirty="0"/>
              <a:t>- Parcours de formation continue ; </a:t>
            </a:r>
          </a:p>
          <a:p>
            <a:pPr marL="0" indent="0">
              <a:buNone/>
            </a:pPr>
            <a:r>
              <a:rPr lang="fr-FR" dirty="0"/>
              <a:t>- 401 heures de formation. Possibilité d’allégement en fonction des formations ou expériences. </a:t>
            </a:r>
          </a:p>
        </p:txBody>
      </p:sp>
    </p:spTree>
    <p:extLst>
      <p:ext uri="{BB962C8B-B14F-4D97-AF65-F5344CB8AC3E}">
        <p14:creationId xmlns:p14="http://schemas.microsoft.com/office/powerpoint/2010/main" val="931629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7C96E3-EDB7-E24F-9D0D-3BED6A15CD53}"/>
              </a:ext>
            </a:extLst>
          </p:cNvPr>
          <p:cNvSpPr>
            <a:spLocks noGrp="1"/>
          </p:cNvSpPr>
          <p:nvPr>
            <p:ph type="title"/>
          </p:nvPr>
        </p:nvSpPr>
        <p:spPr/>
        <p:txBody>
          <a:bodyPr/>
          <a:lstStyle/>
          <a:p>
            <a:pPr algn="ctr"/>
            <a:r>
              <a:rPr lang="fr-FR" dirty="0"/>
              <a:t>CONTEXTE DE LA </a:t>
            </a:r>
            <a:r>
              <a:rPr lang="fr-FR" dirty="0" err="1"/>
              <a:t>CReATION</a:t>
            </a:r>
            <a:r>
              <a:rPr lang="fr-FR" dirty="0"/>
              <a:t> DE </a:t>
            </a:r>
            <a:br>
              <a:rPr lang="fr-FR" dirty="0"/>
            </a:br>
            <a:r>
              <a:rPr lang="fr-FR" dirty="0"/>
              <a:t>LA LICENCE PROFESSIONNELLE MJPM</a:t>
            </a:r>
          </a:p>
        </p:txBody>
      </p:sp>
      <p:sp>
        <p:nvSpPr>
          <p:cNvPr id="3" name="Espace réservé du contenu 2">
            <a:extLst>
              <a:ext uri="{FF2B5EF4-FFF2-40B4-BE49-F238E27FC236}">
                <a16:creationId xmlns:a16="http://schemas.microsoft.com/office/drawing/2014/main" id="{739CDC16-ECB4-D04E-9D49-C271A54804AC}"/>
              </a:ext>
            </a:extLst>
          </p:cNvPr>
          <p:cNvSpPr>
            <a:spLocks noGrp="1"/>
          </p:cNvSpPr>
          <p:nvPr>
            <p:ph idx="1"/>
          </p:nvPr>
        </p:nvSpPr>
        <p:spPr/>
        <p:txBody>
          <a:bodyPr>
            <a:normAutofit lnSpcReduction="10000"/>
          </a:bodyPr>
          <a:lstStyle/>
          <a:p>
            <a:pPr marL="0" indent="0" algn="ctr">
              <a:buNone/>
            </a:pPr>
            <a:r>
              <a:rPr lang="fr-FR" dirty="0">
                <a:solidFill>
                  <a:srgbClr val="FF0000"/>
                </a:solidFill>
              </a:rPr>
              <a:t>Protection des majeurs en France</a:t>
            </a:r>
          </a:p>
          <a:p>
            <a:pPr algn="just">
              <a:buFontTx/>
              <a:buChar char="-"/>
            </a:pPr>
            <a:r>
              <a:rPr lang="fr-FR" dirty="0"/>
              <a:t>711 600 majeurs bénéficient d’un régime de protection sous forme de curatelle ou de tutelle ; </a:t>
            </a:r>
          </a:p>
          <a:p>
            <a:pPr algn="just">
              <a:buFontTx/>
              <a:buChar char="-"/>
            </a:pPr>
            <a:r>
              <a:rPr lang="fr-FR" dirty="0"/>
              <a:t>212 700 demandes de placement en 2023 ; </a:t>
            </a:r>
          </a:p>
          <a:p>
            <a:pPr algn="just">
              <a:buFontTx/>
              <a:buChar char="-"/>
            </a:pPr>
            <a:r>
              <a:rPr lang="fr-FR" dirty="0"/>
              <a:t>50 % des mesures sont exercées par des proches et 50% imposent l’intervention d’un mandataire judiciaire à la protection des majeurs ; </a:t>
            </a:r>
          </a:p>
          <a:p>
            <a:pPr algn="just">
              <a:buFontTx/>
              <a:buChar char="-"/>
            </a:pPr>
            <a:r>
              <a:rPr lang="fr-FR" dirty="0"/>
              <a:t>78% des MJPM sont des services associatifs ; 14% des mandataires individuels ; 8% des préposés d’établissement. </a:t>
            </a:r>
          </a:p>
        </p:txBody>
      </p:sp>
    </p:spTree>
    <p:extLst>
      <p:ext uri="{BB962C8B-B14F-4D97-AF65-F5344CB8AC3E}">
        <p14:creationId xmlns:p14="http://schemas.microsoft.com/office/powerpoint/2010/main" val="3792016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8481DB-0C62-0242-BD4C-877CE3F55E2C}"/>
              </a:ext>
            </a:extLst>
          </p:cNvPr>
          <p:cNvSpPr>
            <a:spLocks noGrp="1"/>
          </p:cNvSpPr>
          <p:nvPr>
            <p:ph type="title"/>
          </p:nvPr>
        </p:nvSpPr>
        <p:spPr/>
        <p:txBody>
          <a:bodyPr/>
          <a:lstStyle/>
          <a:p>
            <a:pPr algn="ctr"/>
            <a:r>
              <a:rPr lang="fr-FR" dirty="0"/>
              <a:t>Encadrement et enseignants </a:t>
            </a:r>
          </a:p>
        </p:txBody>
      </p:sp>
      <p:sp>
        <p:nvSpPr>
          <p:cNvPr id="3" name="Espace réservé du contenu 2">
            <a:extLst>
              <a:ext uri="{FF2B5EF4-FFF2-40B4-BE49-F238E27FC236}">
                <a16:creationId xmlns:a16="http://schemas.microsoft.com/office/drawing/2014/main" id="{3B9D79DE-FCF5-4E45-8672-96C902909ADF}"/>
              </a:ext>
            </a:extLst>
          </p:cNvPr>
          <p:cNvSpPr>
            <a:spLocks noGrp="1"/>
          </p:cNvSpPr>
          <p:nvPr>
            <p:ph idx="1"/>
          </p:nvPr>
        </p:nvSpPr>
        <p:spPr/>
        <p:txBody>
          <a:bodyPr/>
          <a:lstStyle/>
          <a:p>
            <a:pPr marL="0" indent="0">
              <a:buNone/>
            </a:pPr>
            <a:r>
              <a:rPr lang="fr-FR" dirty="0"/>
              <a:t>- Encadrement : Jean-Marie Plazy, professeur ; Marie Lamarche, professeur</a:t>
            </a:r>
          </a:p>
          <a:p>
            <a:pPr marL="0" indent="0">
              <a:buNone/>
            </a:pPr>
            <a:r>
              <a:rPr lang="fr-FR" dirty="0"/>
              <a:t>- Enseignants : 53% Université de Bordeaux (Faculté de droit, Faculté de médecine, …) ; 47% professionnels (médecins, magistrats, mandataires judiciaires à la protection des majeurs ; gestionnaires de patrimoine, notaires, …)</a:t>
            </a:r>
          </a:p>
        </p:txBody>
      </p:sp>
    </p:spTree>
    <p:extLst>
      <p:ext uri="{BB962C8B-B14F-4D97-AF65-F5344CB8AC3E}">
        <p14:creationId xmlns:p14="http://schemas.microsoft.com/office/powerpoint/2010/main" val="3786460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CF069F-48F6-7340-ABB6-662A5EF65DF4}"/>
              </a:ext>
            </a:extLst>
          </p:cNvPr>
          <p:cNvSpPr>
            <a:spLocks noGrp="1"/>
          </p:cNvSpPr>
          <p:nvPr>
            <p:ph type="title"/>
          </p:nvPr>
        </p:nvSpPr>
        <p:spPr/>
        <p:txBody>
          <a:bodyPr/>
          <a:lstStyle/>
          <a:p>
            <a:pPr algn="ctr"/>
            <a:r>
              <a:rPr lang="fr-FR" dirty="0"/>
              <a:t>CREATION DE LA LICENCE PROFESSIONNELLE MJPM ET BESOINS DE FORMATION</a:t>
            </a:r>
          </a:p>
        </p:txBody>
      </p:sp>
      <p:sp>
        <p:nvSpPr>
          <p:cNvPr id="3" name="Espace réservé du contenu 2">
            <a:extLst>
              <a:ext uri="{FF2B5EF4-FFF2-40B4-BE49-F238E27FC236}">
                <a16:creationId xmlns:a16="http://schemas.microsoft.com/office/drawing/2014/main" id="{311EFF0D-0EF6-E84F-A328-FCDB60C92053}"/>
              </a:ext>
            </a:extLst>
          </p:cNvPr>
          <p:cNvSpPr>
            <a:spLocks noGrp="1"/>
          </p:cNvSpPr>
          <p:nvPr>
            <p:ph idx="1"/>
          </p:nvPr>
        </p:nvSpPr>
        <p:spPr/>
        <p:txBody>
          <a:bodyPr>
            <a:normAutofit fontScale="92500" lnSpcReduction="20000"/>
          </a:bodyPr>
          <a:lstStyle/>
          <a:p>
            <a:pPr marL="0" indent="0" algn="ctr">
              <a:buNone/>
            </a:pPr>
            <a:r>
              <a:rPr lang="fr-FR" dirty="0">
                <a:solidFill>
                  <a:srgbClr val="FF0000"/>
                </a:solidFill>
              </a:rPr>
              <a:t>LES DEBOUCHES APRES LA FORMATION</a:t>
            </a:r>
          </a:p>
          <a:p>
            <a:pPr marL="0" indent="0">
              <a:buNone/>
            </a:pPr>
            <a:r>
              <a:rPr lang="fr-FR" dirty="0"/>
              <a:t>Sous réserve de remplir les conditions prévues aux articles L. 471-4 et D.471-3 du code de l’action sociale et des familles et les conditions spécifiques à chaque mode d’exercice, notamment prévues aux articles L.472-1 et L.472-6 du code de l’action sociale et des familles, l’obtention du diplôme permet accéder aux emplois de</a:t>
            </a:r>
          </a:p>
          <a:p>
            <a:pPr marL="0" indent="0">
              <a:buNone/>
            </a:pPr>
            <a:r>
              <a:rPr lang="fr-FR" dirty="0"/>
              <a:t>- Délégué mandataire judiciaire à la protection des majeurs,</a:t>
            </a:r>
          </a:p>
          <a:p>
            <a:pPr marL="0" indent="0">
              <a:buNone/>
            </a:pPr>
            <a:r>
              <a:rPr lang="fr-FR" dirty="0"/>
              <a:t>- Mandataire judiciaire à la protection des majeurs exerçant en qualité de préposé d’établissement hébergeant des majeurs.</a:t>
            </a:r>
          </a:p>
          <a:p>
            <a:pPr marL="0" indent="0">
              <a:buNone/>
            </a:pPr>
            <a:r>
              <a:rPr lang="fr-FR" dirty="0"/>
              <a:t>- Mandataire judiciaire à la protection des majeurs exerçant à titre individuel,</a:t>
            </a:r>
          </a:p>
          <a:p>
            <a:pPr marL="0" indent="0" algn="just">
              <a:buNone/>
            </a:pPr>
            <a:endParaRPr lang="fr-FR" dirty="0"/>
          </a:p>
        </p:txBody>
      </p:sp>
    </p:spTree>
    <p:extLst>
      <p:ext uri="{BB962C8B-B14F-4D97-AF65-F5344CB8AC3E}">
        <p14:creationId xmlns:p14="http://schemas.microsoft.com/office/powerpoint/2010/main" val="2071708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F6B802-143D-E94A-A718-9E2CF6F5B347}"/>
              </a:ext>
            </a:extLst>
          </p:cNvPr>
          <p:cNvSpPr>
            <a:spLocks noGrp="1"/>
          </p:cNvSpPr>
          <p:nvPr>
            <p:ph type="title"/>
          </p:nvPr>
        </p:nvSpPr>
        <p:spPr/>
        <p:txBody>
          <a:bodyPr/>
          <a:lstStyle/>
          <a:p>
            <a:pPr algn="ctr"/>
            <a:r>
              <a:rPr lang="fr-FR" dirty="0"/>
              <a:t>CREATION DE LA LICENCE PROFESSIONNELLE MJPM ET BESOINS DE FORMATION</a:t>
            </a:r>
          </a:p>
        </p:txBody>
      </p:sp>
      <p:sp>
        <p:nvSpPr>
          <p:cNvPr id="3" name="Espace réservé du contenu 2">
            <a:extLst>
              <a:ext uri="{FF2B5EF4-FFF2-40B4-BE49-F238E27FC236}">
                <a16:creationId xmlns:a16="http://schemas.microsoft.com/office/drawing/2014/main" id="{E3A26797-E7EB-8F48-ABFB-4435353D7B4D}"/>
              </a:ext>
            </a:extLst>
          </p:cNvPr>
          <p:cNvSpPr>
            <a:spLocks noGrp="1"/>
          </p:cNvSpPr>
          <p:nvPr>
            <p:ph idx="1"/>
          </p:nvPr>
        </p:nvSpPr>
        <p:spPr/>
        <p:txBody>
          <a:bodyPr>
            <a:normAutofit fontScale="70000" lnSpcReduction="20000"/>
          </a:bodyPr>
          <a:lstStyle/>
          <a:p>
            <a:pPr marL="0" indent="0">
              <a:buNone/>
            </a:pPr>
            <a:r>
              <a:rPr lang="fr-FR" dirty="0"/>
              <a:t>L’emploi le plus directement accessible à la sortie du diplôme est celui de :</a:t>
            </a:r>
          </a:p>
          <a:p>
            <a:pPr lvl="0"/>
            <a:r>
              <a:rPr lang="fr-FR" u="sng" dirty="0"/>
              <a:t>Délégué mandataire judiciaire à la protection des majeurs</a:t>
            </a:r>
            <a:r>
              <a:rPr lang="fr-FR" dirty="0"/>
              <a:t> : condition de moralité (casier judiciaire) et d’âge (21 ans, en cours de modification pour 18 ans). Ce mode d’exercice représente près de 80% des professionnels. Environ 1800 euros en début de carrière. </a:t>
            </a:r>
          </a:p>
          <a:p>
            <a:r>
              <a:rPr lang="fr-FR" dirty="0"/>
              <a:t>Les autres emplois sont accessibles après une période d’activité professionnelle et la réalisation de formalités administratives spécifiques :</a:t>
            </a:r>
          </a:p>
          <a:p>
            <a:pPr lvl="0"/>
            <a:r>
              <a:rPr lang="fr-FR" u="sng" dirty="0"/>
              <a:t>Mandataire judiciaire à la protection des majeurs exerçant en qualité de préposé d’établissement hébergeant des majeurs</a:t>
            </a:r>
            <a:r>
              <a:rPr lang="fr-FR" dirty="0"/>
              <a:t> : condition de moralité (casier judiciaire), d’âge (21 ans), d’expérience professionnelle (1 an) et déclaration administrative auprès du préfet de département.</a:t>
            </a:r>
          </a:p>
          <a:p>
            <a:pPr lvl="0"/>
            <a:r>
              <a:rPr lang="fr-FR" u="sng" dirty="0"/>
              <a:t>Mandataire judiciaire à la protection des majeurs exerçant à titre individuel</a:t>
            </a:r>
            <a:r>
              <a:rPr lang="fr-FR" dirty="0"/>
              <a:t>, condition de moralité (casier judiciaire), d’âge (25 ans), d’expérience professionnelle (3 ans) et procédure d’agrément auprès du préfet de département.</a:t>
            </a:r>
          </a:p>
          <a:p>
            <a:endParaRPr lang="fr-FR" dirty="0"/>
          </a:p>
        </p:txBody>
      </p:sp>
    </p:spTree>
    <p:extLst>
      <p:ext uri="{BB962C8B-B14F-4D97-AF65-F5344CB8AC3E}">
        <p14:creationId xmlns:p14="http://schemas.microsoft.com/office/powerpoint/2010/main" val="99055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1D91EE-A65A-A44C-A2F6-D243FB64BDB8}"/>
              </a:ext>
            </a:extLst>
          </p:cNvPr>
          <p:cNvSpPr>
            <a:spLocks noGrp="1"/>
          </p:cNvSpPr>
          <p:nvPr>
            <p:ph type="title"/>
          </p:nvPr>
        </p:nvSpPr>
        <p:spPr/>
        <p:txBody>
          <a:bodyPr/>
          <a:lstStyle/>
          <a:p>
            <a:pPr algn="ctr"/>
            <a:r>
              <a:rPr lang="fr-FR" dirty="0"/>
              <a:t>CREATION DE LA LICENCE PROFESSIONNELLE MJPM ET BESOINS DE FORMATION</a:t>
            </a:r>
          </a:p>
        </p:txBody>
      </p:sp>
      <p:sp>
        <p:nvSpPr>
          <p:cNvPr id="3" name="Espace réservé du contenu 2">
            <a:extLst>
              <a:ext uri="{FF2B5EF4-FFF2-40B4-BE49-F238E27FC236}">
                <a16:creationId xmlns:a16="http://schemas.microsoft.com/office/drawing/2014/main" id="{AD6B2ADC-71A1-AE41-A109-552605B881F8}"/>
              </a:ext>
            </a:extLst>
          </p:cNvPr>
          <p:cNvSpPr>
            <a:spLocks noGrp="1"/>
          </p:cNvSpPr>
          <p:nvPr>
            <p:ph idx="1"/>
          </p:nvPr>
        </p:nvSpPr>
        <p:spPr/>
        <p:txBody>
          <a:bodyPr>
            <a:normAutofit fontScale="92500"/>
          </a:bodyPr>
          <a:lstStyle/>
          <a:p>
            <a:pPr marL="0" indent="0" algn="ctr">
              <a:buNone/>
            </a:pPr>
            <a:r>
              <a:rPr lang="fr-FR" dirty="0">
                <a:solidFill>
                  <a:srgbClr val="FF0000"/>
                </a:solidFill>
              </a:rPr>
              <a:t>LIENS AVEC LE MONDE PROFESSIONNEL</a:t>
            </a:r>
          </a:p>
          <a:p>
            <a:pPr algn="just">
              <a:buFontTx/>
              <a:buChar char="-"/>
            </a:pPr>
            <a:r>
              <a:rPr lang="fr-FR" dirty="0"/>
              <a:t>Liens directs avec les associations locales de protection des majeurs : UDAF 33 ; Le Prado ; l’ATINA ; l’AOGPE ; …</a:t>
            </a:r>
          </a:p>
          <a:p>
            <a:pPr algn="just">
              <a:buFontTx/>
              <a:buChar char="-"/>
            </a:pPr>
            <a:r>
              <a:rPr lang="fr-FR" dirty="0"/>
              <a:t>Liens directs avec les associations représentatives des mandataires qui exercent à titre individuel (FNMJI) et celle des préposés d’établissement (ANMJPM). </a:t>
            </a:r>
          </a:p>
          <a:p>
            <a:pPr algn="just">
              <a:buFontTx/>
              <a:buChar char="-"/>
            </a:pPr>
            <a:r>
              <a:rPr lang="fr-FR" dirty="0"/>
              <a:t>Insertion professionnelle : 85% des diplômés sont recrutés dans l’année de l’obtention de leur diplôme (Source IRTS Nouvelle-Aquitaine). </a:t>
            </a:r>
          </a:p>
          <a:p>
            <a:pPr algn="just">
              <a:buFontTx/>
              <a:buChar char="-"/>
            </a:pPr>
            <a:r>
              <a:rPr lang="fr-FR" dirty="0"/>
              <a:t>Liens indispensables car : intervenants à la formation et accueil pour apprentissage et stage </a:t>
            </a:r>
          </a:p>
          <a:p>
            <a:pPr marL="0" indent="0" algn="just">
              <a:buNone/>
            </a:pPr>
            <a:endParaRPr lang="fr-FR" dirty="0"/>
          </a:p>
          <a:p>
            <a:pPr marL="0" indent="0" algn="just">
              <a:buNone/>
            </a:pPr>
            <a:endParaRPr lang="fr-FR" dirty="0">
              <a:solidFill>
                <a:srgbClr val="FF0000"/>
              </a:solidFill>
            </a:endParaRPr>
          </a:p>
        </p:txBody>
      </p:sp>
    </p:spTree>
    <p:extLst>
      <p:ext uri="{BB962C8B-B14F-4D97-AF65-F5344CB8AC3E}">
        <p14:creationId xmlns:p14="http://schemas.microsoft.com/office/powerpoint/2010/main" val="143410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43DFBE-5A6C-1E4A-8591-251DB6983161}"/>
              </a:ext>
            </a:extLst>
          </p:cNvPr>
          <p:cNvSpPr>
            <a:spLocks noGrp="1"/>
          </p:cNvSpPr>
          <p:nvPr>
            <p:ph type="title"/>
          </p:nvPr>
        </p:nvSpPr>
        <p:spPr/>
        <p:txBody>
          <a:bodyPr/>
          <a:lstStyle/>
          <a:p>
            <a:pPr algn="ctr"/>
            <a:r>
              <a:rPr lang="fr-FR" dirty="0"/>
              <a:t>CREATION DE LA LICENCE PROFESSIONNELLE MJPM ET BESOINS DE FORMATION</a:t>
            </a:r>
          </a:p>
        </p:txBody>
      </p:sp>
      <p:sp>
        <p:nvSpPr>
          <p:cNvPr id="3" name="Espace réservé du contenu 2">
            <a:extLst>
              <a:ext uri="{FF2B5EF4-FFF2-40B4-BE49-F238E27FC236}">
                <a16:creationId xmlns:a16="http://schemas.microsoft.com/office/drawing/2014/main" id="{F9568429-566F-1049-9AEA-54A67C38C222}"/>
              </a:ext>
            </a:extLst>
          </p:cNvPr>
          <p:cNvSpPr>
            <a:spLocks noGrp="1"/>
          </p:cNvSpPr>
          <p:nvPr>
            <p:ph idx="1"/>
          </p:nvPr>
        </p:nvSpPr>
        <p:spPr/>
        <p:txBody>
          <a:bodyPr/>
          <a:lstStyle/>
          <a:p>
            <a:pPr marL="0" indent="0" algn="ctr">
              <a:buNone/>
            </a:pPr>
            <a:r>
              <a:rPr lang="fr-FR" dirty="0">
                <a:solidFill>
                  <a:srgbClr val="FF0000"/>
                </a:solidFill>
              </a:rPr>
              <a:t>LIENS AVEC LA RECHERCHE </a:t>
            </a:r>
          </a:p>
          <a:p>
            <a:pPr algn="just">
              <a:buFontTx/>
              <a:buChar char="-"/>
            </a:pPr>
            <a:r>
              <a:rPr lang="fr-FR" dirty="0"/>
              <a:t>Thématique de la vulnérabilité ; </a:t>
            </a:r>
          </a:p>
          <a:p>
            <a:pPr algn="just">
              <a:buFontTx/>
              <a:buChar char="-"/>
            </a:pPr>
            <a:r>
              <a:rPr lang="fr-FR" dirty="0"/>
              <a:t>Rattachement laboratoire : IRDAP (4 thèses soutenues et 3 en cours) et CERFAPS ; </a:t>
            </a:r>
          </a:p>
          <a:p>
            <a:pPr algn="just">
              <a:buFontTx/>
              <a:buChar char="-"/>
            </a:pPr>
            <a:r>
              <a:rPr lang="fr-FR" dirty="0"/>
              <a:t>Projet de création d’un Observatoire des vulnérabilités</a:t>
            </a:r>
          </a:p>
          <a:p>
            <a:pPr algn="just">
              <a:buFontTx/>
              <a:buChar char="-"/>
            </a:pPr>
            <a:endParaRPr lang="fr-FR" dirty="0"/>
          </a:p>
        </p:txBody>
      </p:sp>
    </p:spTree>
    <p:extLst>
      <p:ext uri="{BB962C8B-B14F-4D97-AF65-F5344CB8AC3E}">
        <p14:creationId xmlns:p14="http://schemas.microsoft.com/office/powerpoint/2010/main" val="207111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E43FA9-4385-C645-ACBB-A1F4082B01C7}"/>
              </a:ext>
            </a:extLst>
          </p:cNvPr>
          <p:cNvSpPr>
            <a:spLocks noGrp="1"/>
          </p:cNvSpPr>
          <p:nvPr>
            <p:ph type="title"/>
          </p:nvPr>
        </p:nvSpPr>
        <p:spPr/>
        <p:txBody>
          <a:bodyPr/>
          <a:lstStyle/>
          <a:p>
            <a:pPr algn="ctr"/>
            <a:r>
              <a:rPr lang="fr-FR" dirty="0"/>
              <a:t>Soutenabilité du diplôme</a:t>
            </a:r>
          </a:p>
        </p:txBody>
      </p:sp>
      <p:sp>
        <p:nvSpPr>
          <p:cNvPr id="3" name="Espace réservé du contenu 2">
            <a:extLst>
              <a:ext uri="{FF2B5EF4-FFF2-40B4-BE49-F238E27FC236}">
                <a16:creationId xmlns:a16="http://schemas.microsoft.com/office/drawing/2014/main" id="{22218CA4-6A33-1548-9595-7FD68C2CCB1B}"/>
              </a:ext>
            </a:extLst>
          </p:cNvPr>
          <p:cNvSpPr>
            <a:spLocks noGrp="1"/>
          </p:cNvSpPr>
          <p:nvPr>
            <p:ph idx="1"/>
          </p:nvPr>
        </p:nvSpPr>
        <p:spPr/>
        <p:txBody>
          <a:bodyPr/>
          <a:lstStyle/>
          <a:p>
            <a:pPr marL="0" indent="0">
              <a:buNone/>
            </a:pPr>
            <a:r>
              <a:rPr lang="fr-FR" dirty="0"/>
              <a:t>- 401 heures (400 h minimum pour création d’une LP) ; </a:t>
            </a:r>
          </a:p>
          <a:p>
            <a:pPr marL="0" indent="0">
              <a:buNone/>
            </a:pPr>
            <a:r>
              <a:rPr lang="fr-FR" dirty="0"/>
              <a:t>- A minima 30 étudiants (Rappel mémoire actuellement sur le secteur de Bordeaux environ 90 personnes formées) ; </a:t>
            </a:r>
          </a:p>
          <a:p>
            <a:pPr marL="0" indent="0">
              <a:buNone/>
            </a:pPr>
            <a:r>
              <a:rPr lang="fr-FR" dirty="0"/>
              <a:t>- Coût de la formation 24 601 euros. </a:t>
            </a:r>
          </a:p>
          <a:p>
            <a:pPr marL="0" indent="0">
              <a:buNone/>
            </a:pPr>
            <a:r>
              <a:rPr lang="fr-FR" dirty="0"/>
              <a:t>- Besoin de 24 étudiants en apprentissage. Pas de prise en compte du financement par formation continue.  </a:t>
            </a:r>
          </a:p>
          <a:p>
            <a:pPr marL="0" indent="0">
              <a:buNone/>
            </a:pPr>
            <a:r>
              <a:rPr lang="fr-FR" dirty="0"/>
              <a:t>- Fin du </a:t>
            </a:r>
            <a:r>
              <a:rPr lang="fr-FR"/>
              <a:t>CNC décembre 2027 </a:t>
            </a:r>
            <a:endParaRPr lang="fr-FR" dirty="0"/>
          </a:p>
        </p:txBody>
      </p:sp>
    </p:spTree>
    <p:extLst>
      <p:ext uri="{BB962C8B-B14F-4D97-AF65-F5344CB8AC3E}">
        <p14:creationId xmlns:p14="http://schemas.microsoft.com/office/powerpoint/2010/main" val="1799013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B4C97-9C43-6149-ABF4-C47038CD2B02}"/>
              </a:ext>
            </a:extLst>
          </p:cNvPr>
          <p:cNvSpPr>
            <a:spLocks noGrp="1"/>
          </p:cNvSpPr>
          <p:nvPr>
            <p:ph type="title"/>
          </p:nvPr>
        </p:nvSpPr>
        <p:spPr/>
        <p:txBody>
          <a:bodyPr/>
          <a:lstStyle/>
          <a:p>
            <a:pPr algn="ctr"/>
            <a:r>
              <a:rPr lang="fr-FR" dirty="0"/>
              <a:t>CONTEXTE DE LA CREATION DE </a:t>
            </a:r>
            <a:br>
              <a:rPr lang="fr-FR" dirty="0"/>
            </a:br>
            <a:r>
              <a:rPr lang="fr-FR" dirty="0"/>
              <a:t>LA LICENCE PROFESSIONNELLE MJPM</a:t>
            </a:r>
          </a:p>
        </p:txBody>
      </p:sp>
      <p:sp>
        <p:nvSpPr>
          <p:cNvPr id="3" name="Espace réservé du contenu 2">
            <a:extLst>
              <a:ext uri="{FF2B5EF4-FFF2-40B4-BE49-F238E27FC236}">
                <a16:creationId xmlns:a16="http://schemas.microsoft.com/office/drawing/2014/main" id="{DE49CABC-A873-E54E-822F-B034BB897915}"/>
              </a:ext>
            </a:extLst>
          </p:cNvPr>
          <p:cNvSpPr>
            <a:spLocks noGrp="1"/>
          </p:cNvSpPr>
          <p:nvPr>
            <p:ph idx="1"/>
          </p:nvPr>
        </p:nvSpPr>
        <p:spPr/>
        <p:txBody>
          <a:bodyPr>
            <a:normAutofit/>
          </a:bodyPr>
          <a:lstStyle/>
          <a:p>
            <a:pPr marL="0" indent="0" algn="ctr">
              <a:buNone/>
            </a:pPr>
            <a:r>
              <a:rPr lang="fr-FR" dirty="0">
                <a:solidFill>
                  <a:srgbClr val="FF0000"/>
                </a:solidFill>
              </a:rPr>
              <a:t>Formation imposée aux mandataires judiciaires à la protection des majeurs </a:t>
            </a:r>
          </a:p>
          <a:p>
            <a:pPr algn="just">
              <a:buFontTx/>
              <a:buChar char="-"/>
            </a:pPr>
            <a:r>
              <a:rPr lang="fr-FR" dirty="0"/>
              <a:t>Loi du 5 mars 2007 modifie les droits des majeurs protégés et impose une meilleure formation aux mandataires qui doivent être titulaires d’un Certificat national de compétence (CNC) ; </a:t>
            </a:r>
          </a:p>
          <a:p>
            <a:pPr algn="just">
              <a:buFontTx/>
              <a:buChar char="-"/>
            </a:pPr>
            <a:r>
              <a:rPr lang="fr-FR" dirty="0"/>
              <a:t>Arrêté du 2 janvier 2009 relatif à la formation complémentaire préparant aux certificats nationaux de compétence de mandataire judiciaire à la protection des majeurs et de délégué aux prestations familiales :  </a:t>
            </a:r>
            <a:r>
              <a:rPr lang="fr-FR" dirty="0">
                <a:sym typeface="Wingdings" pitchFamily="2" charset="2"/>
              </a:rPr>
              <a:t></a:t>
            </a:r>
            <a:r>
              <a:rPr lang="fr-FR" dirty="0"/>
              <a:t>Durée totale de la formation : 300 heures d'enseignements théoriques et 350 heures (10 semaines consécutives) de stage pratique. </a:t>
            </a:r>
          </a:p>
          <a:p>
            <a:pPr algn="just">
              <a:buFontTx/>
              <a:buChar char="-"/>
            </a:pPr>
            <a:endParaRPr lang="fr-FR" dirty="0"/>
          </a:p>
          <a:p>
            <a:pPr algn="just">
              <a:buFontTx/>
              <a:buChar char="-"/>
            </a:pPr>
            <a:endParaRPr lang="fr-FR" dirty="0"/>
          </a:p>
        </p:txBody>
      </p:sp>
    </p:spTree>
    <p:extLst>
      <p:ext uri="{BB962C8B-B14F-4D97-AF65-F5344CB8AC3E}">
        <p14:creationId xmlns:p14="http://schemas.microsoft.com/office/powerpoint/2010/main" val="171747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7B22D0-3E54-2940-955A-3EE2F0AD8112}"/>
              </a:ext>
            </a:extLst>
          </p:cNvPr>
          <p:cNvSpPr>
            <a:spLocks noGrp="1"/>
          </p:cNvSpPr>
          <p:nvPr>
            <p:ph type="title"/>
          </p:nvPr>
        </p:nvSpPr>
        <p:spPr/>
        <p:txBody>
          <a:bodyPr/>
          <a:lstStyle/>
          <a:p>
            <a:pPr algn="ctr"/>
            <a:r>
              <a:rPr lang="fr-FR" dirty="0"/>
              <a:t>CONTEXTE DE LA CREATION DE </a:t>
            </a:r>
            <a:br>
              <a:rPr lang="fr-FR" dirty="0"/>
            </a:br>
            <a:r>
              <a:rPr lang="fr-FR" dirty="0"/>
              <a:t>LA LICENCE PROFESSIONNELLE MJPM</a:t>
            </a:r>
          </a:p>
        </p:txBody>
      </p:sp>
      <p:sp>
        <p:nvSpPr>
          <p:cNvPr id="3" name="Espace réservé du contenu 2">
            <a:extLst>
              <a:ext uri="{FF2B5EF4-FFF2-40B4-BE49-F238E27FC236}">
                <a16:creationId xmlns:a16="http://schemas.microsoft.com/office/drawing/2014/main" id="{A4499EE0-DA54-5842-870A-C169DBD53930}"/>
              </a:ext>
            </a:extLst>
          </p:cNvPr>
          <p:cNvSpPr>
            <a:spLocks noGrp="1"/>
          </p:cNvSpPr>
          <p:nvPr>
            <p:ph idx="1"/>
          </p:nvPr>
        </p:nvSpPr>
        <p:spPr/>
        <p:txBody>
          <a:bodyPr>
            <a:normAutofit/>
          </a:bodyPr>
          <a:lstStyle/>
          <a:p>
            <a:pPr marL="0" indent="0">
              <a:buNone/>
            </a:pPr>
            <a:r>
              <a:rPr lang="fr-FR" dirty="0">
                <a:sym typeface="Wingdings" pitchFamily="2" charset="2"/>
              </a:rPr>
              <a:t> Formation dispensée par des organismes privés habilités par le </a:t>
            </a:r>
            <a:r>
              <a:rPr lang="fr-FR" dirty="0"/>
              <a:t>représentant de l'Etat dans la région où se déroule la formation. </a:t>
            </a:r>
          </a:p>
          <a:p>
            <a:pPr marL="0" indent="0">
              <a:buNone/>
            </a:pPr>
            <a:r>
              <a:rPr lang="fr-FR" dirty="0">
                <a:sym typeface="Wingdings" pitchFamily="2" charset="2"/>
              </a:rPr>
              <a:t> A Bordeaux et environ  : Trois centres de formation, dont IRTS Nouvelle-Aquitaine, AFFECT, APDHES , CEF (Bergerac) = environ 90 personnes formées chaque année </a:t>
            </a:r>
            <a:endParaRPr lang="fr-FR" dirty="0"/>
          </a:p>
        </p:txBody>
      </p:sp>
    </p:spTree>
    <p:extLst>
      <p:ext uri="{BB962C8B-B14F-4D97-AF65-F5344CB8AC3E}">
        <p14:creationId xmlns:p14="http://schemas.microsoft.com/office/powerpoint/2010/main" val="809375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C31ABD-F303-684E-87DD-B56BB5004342}"/>
              </a:ext>
            </a:extLst>
          </p:cNvPr>
          <p:cNvSpPr>
            <a:spLocks noGrp="1"/>
          </p:cNvSpPr>
          <p:nvPr>
            <p:ph type="title"/>
          </p:nvPr>
        </p:nvSpPr>
        <p:spPr/>
        <p:txBody>
          <a:bodyPr/>
          <a:lstStyle/>
          <a:p>
            <a:pPr algn="ctr"/>
            <a:r>
              <a:rPr lang="fr-FR" dirty="0"/>
              <a:t>CONTEXTE DE LA CREATION DE </a:t>
            </a:r>
            <a:br>
              <a:rPr lang="fr-FR" dirty="0"/>
            </a:br>
            <a:r>
              <a:rPr lang="fr-FR" dirty="0"/>
              <a:t>LA LICENCE PROFESSIONNELLE MJPM</a:t>
            </a:r>
          </a:p>
        </p:txBody>
      </p:sp>
      <p:sp>
        <p:nvSpPr>
          <p:cNvPr id="3" name="Espace réservé du contenu 2">
            <a:extLst>
              <a:ext uri="{FF2B5EF4-FFF2-40B4-BE49-F238E27FC236}">
                <a16:creationId xmlns:a16="http://schemas.microsoft.com/office/drawing/2014/main" id="{21C67953-2F4B-6F48-989E-17E9868D4E92}"/>
              </a:ext>
            </a:extLst>
          </p:cNvPr>
          <p:cNvSpPr>
            <a:spLocks noGrp="1"/>
          </p:cNvSpPr>
          <p:nvPr>
            <p:ph idx="1"/>
          </p:nvPr>
        </p:nvSpPr>
        <p:spPr/>
        <p:txBody>
          <a:bodyPr>
            <a:normAutofit fontScale="92500" lnSpcReduction="20000"/>
          </a:bodyPr>
          <a:lstStyle/>
          <a:p>
            <a:pPr marL="0" indent="0" algn="ctr">
              <a:buNone/>
            </a:pPr>
            <a:r>
              <a:rPr lang="fr-FR" dirty="0">
                <a:solidFill>
                  <a:srgbClr val="FF0000"/>
                </a:solidFill>
              </a:rPr>
              <a:t>Besoin d’un renouveau et d’un renforcement de la formation</a:t>
            </a:r>
          </a:p>
          <a:p>
            <a:pPr>
              <a:buFontTx/>
              <a:buChar char="-"/>
            </a:pPr>
            <a:r>
              <a:rPr lang="fr-FR" dirty="0"/>
              <a:t>Constat unanime des parties prenantes de la protection juridique des majeurs sur l’insuffisance de la formation actuelle menant à la profession de mandataire judiciaire à la protection des majeurs (MJPM). </a:t>
            </a:r>
          </a:p>
          <a:p>
            <a:pPr algn="just">
              <a:buFontTx/>
              <a:buChar char="-"/>
            </a:pPr>
            <a:r>
              <a:rPr lang="fr-FR" dirty="0"/>
              <a:t>Un groupe de travail composé de ces acteurs : représentants de tous les modes d’exercice de la profession, les directions d’administrations centrales et déconcentrées concernées, des magistrats, des organismes de formation actuellement habilités à dispenser et délivrer la certification existante (CNC) et des universités se réunit à l’automne 2022 pour établir les référentiels professionnels (activités et compétences) nécessaires à la création de la certification.</a:t>
            </a:r>
          </a:p>
          <a:p>
            <a:pPr marL="0" indent="0">
              <a:buNone/>
            </a:pPr>
            <a:endParaRPr lang="fr-FR" dirty="0"/>
          </a:p>
        </p:txBody>
      </p:sp>
    </p:spTree>
    <p:extLst>
      <p:ext uri="{BB962C8B-B14F-4D97-AF65-F5344CB8AC3E}">
        <p14:creationId xmlns:p14="http://schemas.microsoft.com/office/powerpoint/2010/main" val="1225709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75001C-0E15-EE41-AB66-3F69DEDA46D5}"/>
              </a:ext>
            </a:extLst>
          </p:cNvPr>
          <p:cNvSpPr>
            <a:spLocks noGrp="1"/>
          </p:cNvSpPr>
          <p:nvPr>
            <p:ph type="title"/>
          </p:nvPr>
        </p:nvSpPr>
        <p:spPr/>
        <p:txBody>
          <a:bodyPr/>
          <a:lstStyle/>
          <a:p>
            <a:pPr algn="ctr"/>
            <a:r>
              <a:rPr lang="fr-FR" dirty="0"/>
              <a:t>CONTEXTE DE LA CREATION DE </a:t>
            </a:r>
            <a:br>
              <a:rPr lang="fr-FR" dirty="0"/>
            </a:br>
            <a:r>
              <a:rPr lang="fr-FR" dirty="0"/>
              <a:t>LA LICENCE PROFESSIONNELLE MJPM</a:t>
            </a:r>
          </a:p>
        </p:txBody>
      </p:sp>
      <p:sp>
        <p:nvSpPr>
          <p:cNvPr id="3" name="Espace réservé du contenu 2">
            <a:extLst>
              <a:ext uri="{FF2B5EF4-FFF2-40B4-BE49-F238E27FC236}">
                <a16:creationId xmlns:a16="http://schemas.microsoft.com/office/drawing/2014/main" id="{0EAD3412-8DAA-9942-BFA0-79667FB6FBDA}"/>
              </a:ext>
            </a:extLst>
          </p:cNvPr>
          <p:cNvSpPr>
            <a:spLocks noGrp="1"/>
          </p:cNvSpPr>
          <p:nvPr>
            <p:ph idx="1"/>
          </p:nvPr>
        </p:nvSpPr>
        <p:spPr/>
        <p:txBody>
          <a:bodyPr>
            <a:normAutofit fontScale="70000" lnSpcReduction="20000"/>
          </a:bodyPr>
          <a:lstStyle/>
          <a:p>
            <a:pPr lvl="0"/>
            <a:r>
              <a:rPr lang="fr-FR" dirty="0"/>
              <a:t>Une amélioration qualitative de la certification en l’alignant sur les standards du diplôme national : actuellement la certification complémentaire existante prévoit au maximum 300h de formation théorique et 10 semaines de stage pratique. </a:t>
            </a:r>
          </a:p>
          <a:p>
            <a:pPr lvl="0"/>
            <a:r>
              <a:rPr lang="fr-FR" dirty="0"/>
              <a:t>L’inscription de la formation dans le cadre d’un diplôme national intégrant des modalités d’évaluation et d’actualisation régulières de la certification. </a:t>
            </a:r>
          </a:p>
          <a:p>
            <a:pPr lvl="0"/>
            <a:r>
              <a:rPr lang="fr-FR" dirty="0"/>
              <a:t>L’inscription de la certification menant à l’exercice de mandataire judiciaire à la protection des majeurs dans un parcours LMD : cette inscription permettra d’offrir à la formation et à la profession une nouvelle visibilité, notamment auprès des étudiants.</a:t>
            </a:r>
          </a:p>
          <a:p>
            <a:pPr lvl="0"/>
            <a:r>
              <a:rPr lang="fr-FR" dirty="0"/>
              <a:t>L’ouverture aux étudiants de débouchés professionnels dès la sortie du diplôme, dans un secteur en tension (</a:t>
            </a:r>
            <a:r>
              <a:rPr lang="fr-FR" i="1" dirty="0" err="1"/>
              <a:t>cf.infra</a:t>
            </a:r>
            <a:r>
              <a:rPr lang="fr-FR" dirty="0"/>
              <a:t>).</a:t>
            </a:r>
          </a:p>
          <a:p>
            <a:r>
              <a:rPr lang="fr-FR" b="1" dirty="0"/>
              <a:t>Relations ou appuis avec des secteurs professionnels, des entreprises, au niveau national ou local : </a:t>
            </a:r>
            <a:endParaRPr lang="fr-FR" dirty="0"/>
          </a:p>
          <a:p>
            <a:r>
              <a:rPr lang="fr-FR" dirty="0"/>
              <a:t>L’ensemble des fédérations professionnelles du secteur ont été associées à la création du diplôme et seront en mesure de mobiliser leurs adhérents localement.</a:t>
            </a:r>
          </a:p>
          <a:p>
            <a:r>
              <a:rPr lang="fr-FR" dirty="0"/>
              <a:t>De la même façon, les services déconcentrés de l’Etat en charge du suivi de ces professionnels sont mobilisés pour faciliter la mise en place de cette certification sur les territoires.</a:t>
            </a:r>
            <a:r>
              <a:rPr lang="fr-FR" b="1" dirty="0"/>
              <a:t> </a:t>
            </a:r>
            <a:endParaRPr lang="fr-FR" dirty="0"/>
          </a:p>
          <a:p>
            <a:endParaRPr lang="fr-FR" dirty="0"/>
          </a:p>
        </p:txBody>
      </p:sp>
    </p:spTree>
    <p:extLst>
      <p:ext uri="{BB962C8B-B14F-4D97-AF65-F5344CB8AC3E}">
        <p14:creationId xmlns:p14="http://schemas.microsoft.com/office/powerpoint/2010/main" val="1806079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D0DC6D-95B8-5D4C-ABED-B1F0848F307E}"/>
              </a:ext>
            </a:extLst>
          </p:cNvPr>
          <p:cNvSpPr>
            <a:spLocks noGrp="1"/>
          </p:cNvSpPr>
          <p:nvPr>
            <p:ph type="title"/>
          </p:nvPr>
        </p:nvSpPr>
        <p:spPr/>
        <p:txBody>
          <a:bodyPr/>
          <a:lstStyle/>
          <a:p>
            <a:pPr algn="ctr"/>
            <a:r>
              <a:rPr lang="fr-FR" dirty="0"/>
              <a:t>CONTEXTE DE LA CREATION DE </a:t>
            </a:r>
            <a:br>
              <a:rPr lang="fr-FR" dirty="0"/>
            </a:br>
            <a:r>
              <a:rPr lang="fr-FR" dirty="0"/>
              <a:t>LA LICENCE PROFESSIONNELLE MJPM</a:t>
            </a:r>
          </a:p>
        </p:txBody>
      </p:sp>
      <p:sp>
        <p:nvSpPr>
          <p:cNvPr id="3" name="Espace réservé du contenu 2">
            <a:extLst>
              <a:ext uri="{FF2B5EF4-FFF2-40B4-BE49-F238E27FC236}">
                <a16:creationId xmlns:a16="http://schemas.microsoft.com/office/drawing/2014/main" id="{A908FD3D-E643-F24F-A63E-97785F736592}"/>
              </a:ext>
            </a:extLst>
          </p:cNvPr>
          <p:cNvSpPr>
            <a:spLocks noGrp="1"/>
          </p:cNvSpPr>
          <p:nvPr>
            <p:ph idx="1"/>
          </p:nvPr>
        </p:nvSpPr>
        <p:spPr/>
        <p:txBody>
          <a:bodyPr>
            <a:normAutofit/>
          </a:bodyPr>
          <a:lstStyle/>
          <a:p>
            <a:endParaRPr lang="fr-FR" b="1" dirty="0"/>
          </a:p>
          <a:p>
            <a:pPr marL="0" indent="0">
              <a:buNone/>
            </a:pPr>
            <a:r>
              <a:rPr lang="fr-FR" dirty="0"/>
              <a:t>Les attendus du passage du certificat national de compétences à la licence professionnelle : </a:t>
            </a:r>
          </a:p>
          <a:p>
            <a:pPr marL="0" indent="0">
              <a:buNone/>
            </a:pPr>
            <a:r>
              <a:rPr lang="fr-FR" dirty="0"/>
              <a:t>	</a:t>
            </a:r>
            <a:r>
              <a:rPr lang="fr-FR" dirty="0">
                <a:sym typeface="Wingdings" pitchFamily="2" charset="2"/>
              </a:rPr>
              <a:t> Une formation plus conséquente (passer à un minimum de 400 H de cours) et une formation </a:t>
            </a:r>
            <a:r>
              <a:rPr lang="fr-FR" dirty="0"/>
              <a:t>certifiée par l’Université ; </a:t>
            </a:r>
          </a:p>
          <a:p>
            <a:pPr marL="0" indent="0">
              <a:buNone/>
            </a:pPr>
            <a:r>
              <a:rPr lang="fr-FR" dirty="0"/>
              <a:t>	</a:t>
            </a:r>
            <a:r>
              <a:rPr lang="fr-FR" dirty="0">
                <a:sym typeface="Wingdings" pitchFamily="2" charset="2"/>
              </a:rPr>
              <a:t> Un besoin de formation : </a:t>
            </a:r>
            <a:r>
              <a:rPr lang="fr-FR" dirty="0"/>
              <a:t>20 000 professionnels actuellement et, à l’horizon 20240, prévision d’un doublement des mesures de protection ; </a:t>
            </a:r>
          </a:p>
          <a:p>
            <a:pPr marL="0" indent="0">
              <a:buNone/>
            </a:pPr>
            <a:r>
              <a:rPr lang="fr-FR" dirty="0">
                <a:sym typeface="Wingdings" pitchFamily="2" charset="2"/>
              </a:rPr>
              <a:t>	Inscription de la formation dans le cycle LMD. </a:t>
            </a:r>
            <a:endParaRPr lang="fr-FR" dirty="0"/>
          </a:p>
          <a:p>
            <a:pPr marL="0" indent="0">
              <a:buNone/>
            </a:pPr>
            <a:endParaRPr lang="fr-FR" dirty="0"/>
          </a:p>
          <a:p>
            <a:endParaRPr lang="fr-FR" dirty="0"/>
          </a:p>
          <a:p>
            <a:endParaRPr lang="fr-FR" dirty="0"/>
          </a:p>
        </p:txBody>
      </p:sp>
    </p:spTree>
    <p:extLst>
      <p:ext uri="{BB962C8B-B14F-4D97-AF65-F5344CB8AC3E}">
        <p14:creationId xmlns:p14="http://schemas.microsoft.com/office/powerpoint/2010/main" val="3060794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65B034-E862-EB4A-99E4-C4562CBDA258}"/>
              </a:ext>
            </a:extLst>
          </p:cNvPr>
          <p:cNvSpPr>
            <a:spLocks noGrp="1"/>
          </p:cNvSpPr>
          <p:nvPr>
            <p:ph type="title"/>
          </p:nvPr>
        </p:nvSpPr>
        <p:spPr/>
        <p:txBody>
          <a:bodyPr/>
          <a:lstStyle/>
          <a:p>
            <a:pPr algn="ctr"/>
            <a:r>
              <a:rPr lang="fr-FR" dirty="0"/>
              <a:t>Conformité du parcours de formation </a:t>
            </a:r>
          </a:p>
        </p:txBody>
      </p:sp>
      <p:sp>
        <p:nvSpPr>
          <p:cNvPr id="3" name="Espace réservé du contenu 2">
            <a:extLst>
              <a:ext uri="{FF2B5EF4-FFF2-40B4-BE49-F238E27FC236}">
                <a16:creationId xmlns:a16="http://schemas.microsoft.com/office/drawing/2014/main" id="{6F27F063-0346-0C44-8813-AEA4649752BC}"/>
              </a:ext>
            </a:extLst>
          </p:cNvPr>
          <p:cNvSpPr>
            <a:spLocks noGrp="1"/>
          </p:cNvSpPr>
          <p:nvPr>
            <p:ph idx="1"/>
          </p:nvPr>
        </p:nvSpPr>
        <p:spPr/>
        <p:txBody>
          <a:bodyPr>
            <a:normAutofit fontScale="55000" lnSpcReduction="20000"/>
          </a:bodyPr>
          <a:lstStyle/>
          <a:p>
            <a:pPr marL="0" indent="0" algn="ctr">
              <a:buNone/>
            </a:pPr>
            <a:r>
              <a:rPr lang="fr-FR" dirty="0"/>
              <a:t>ENCADREMENT PAR ARRETE DU 26 FEVRIER 2024</a:t>
            </a:r>
          </a:p>
          <a:p>
            <a:pPr marL="0" indent="0">
              <a:buNone/>
            </a:pPr>
            <a:r>
              <a:rPr lang="fr-FR" dirty="0"/>
              <a:t>ANNEXE I</a:t>
            </a:r>
            <a:br>
              <a:rPr lang="fr-FR" dirty="0"/>
            </a:br>
            <a:r>
              <a:rPr lang="fr-FR" dirty="0"/>
              <a:t>Référentiel de la formation préparant au diplôme national de licence professionnelle mention « activités juridiques : Mandataire judiciaire à la protection des majeurs »</a:t>
            </a:r>
          </a:p>
          <a:p>
            <a:pPr marL="0" indent="0">
              <a:buNone/>
            </a:pPr>
            <a:br>
              <a:rPr lang="fr-FR" dirty="0"/>
            </a:br>
            <a:r>
              <a:rPr lang="fr-FR" dirty="0"/>
              <a:t>Objectifs de la formation :</a:t>
            </a:r>
            <a:br>
              <a:rPr lang="fr-FR" dirty="0"/>
            </a:br>
            <a:r>
              <a:rPr lang="fr-FR" dirty="0"/>
              <a:t>La licence professionnelle mention « activités juridiques : Mandataire judiciaire à la protection des majeurs » vise à former les mandataires chargés, par le juge des contentieux de la protection, de la protection des majeurs vulnérables, tels que prévus aux articles 450 du code civil et L. 471-1 et suivants du code de l'action sociales et des familles.</a:t>
            </a:r>
            <a:br>
              <a:rPr lang="fr-FR" dirty="0"/>
            </a:br>
            <a:r>
              <a:rPr lang="fr-FR" dirty="0"/>
              <a:t>Elle vise à acquérir des connaissances et compétences techniques et relationnelles, ainsi que les savoirs-êtres nécessaires à la protection des personnes dans l'impossibilité de pourvoir seules à leurs intérêts, en raison d'une altération médicalement constatée, soit de leurs facultés mentales, soit de leurs facultés corporelles de nature à empêcher l'expression de leur volonté.</a:t>
            </a:r>
            <a:br>
              <a:rPr lang="fr-FR" dirty="0"/>
            </a:br>
            <a:r>
              <a:rPr lang="fr-FR" dirty="0"/>
              <a:t>A la croisée des domaines juridiques, sociaux et de gestion, le cursus s'adresse aux étudiants qui ont suivi des parcours dans l'un ou l'autre de ces différents domaines afin de couvrir l'ensemble des champs de la protection.</a:t>
            </a:r>
            <a:br>
              <a:rPr lang="fr-FR" dirty="0"/>
            </a:br>
            <a:r>
              <a:rPr lang="fr-FR" dirty="0"/>
              <a:t>Son objectif est de pourvoir au besoin de professionnels formés sur le territoire, tout mode d'exercice confondu : délégués au sein d'un service mandataire, mandataires exerçant à titre individuel et mandataires judiciaires en qualité de préposé au sein d'établissements sanitaires et médico-sociaux.</a:t>
            </a:r>
            <a:br>
              <a:rPr lang="fr-FR" dirty="0"/>
            </a:br>
            <a:r>
              <a:rPr lang="fr-FR" dirty="0"/>
              <a:t>La formation est organisée conformément à la réglementation de la licence professionnelle résultant de :</a:t>
            </a:r>
          </a:p>
          <a:p>
            <a:endParaRPr lang="fr-FR" dirty="0"/>
          </a:p>
        </p:txBody>
      </p:sp>
    </p:spTree>
    <p:extLst>
      <p:ext uri="{BB962C8B-B14F-4D97-AF65-F5344CB8AC3E}">
        <p14:creationId xmlns:p14="http://schemas.microsoft.com/office/powerpoint/2010/main" val="4128021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DD8F53-712A-2548-824F-5CAA726EDB00}"/>
              </a:ext>
            </a:extLst>
          </p:cNvPr>
          <p:cNvSpPr>
            <a:spLocks noGrp="1"/>
          </p:cNvSpPr>
          <p:nvPr>
            <p:ph type="title"/>
          </p:nvPr>
        </p:nvSpPr>
        <p:spPr/>
        <p:txBody>
          <a:bodyPr/>
          <a:lstStyle/>
          <a:p>
            <a:pPr algn="ctr"/>
            <a:r>
              <a:rPr lang="fr-FR" dirty="0"/>
              <a:t>Conformité du parcours de formation </a:t>
            </a:r>
          </a:p>
        </p:txBody>
      </p:sp>
      <p:sp>
        <p:nvSpPr>
          <p:cNvPr id="3" name="Espace réservé du contenu 2">
            <a:extLst>
              <a:ext uri="{FF2B5EF4-FFF2-40B4-BE49-F238E27FC236}">
                <a16:creationId xmlns:a16="http://schemas.microsoft.com/office/drawing/2014/main" id="{07949915-19AD-834E-B11C-F2F56DD2C2D5}"/>
              </a:ext>
            </a:extLst>
          </p:cNvPr>
          <p:cNvSpPr>
            <a:spLocks noGrp="1"/>
          </p:cNvSpPr>
          <p:nvPr>
            <p:ph idx="1"/>
          </p:nvPr>
        </p:nvSpPr>
        <p:spPr/>
        <p:txBody>
          <a:bodyPr>
            <a:normAutofit fontScale="55000" lnSpcReduction="20000"/>
          </a:bodyPr>
          <a:lstStyle/>
          <a:p>
            <a:pPr marL="0" indent="0">
              <a:buNone/>
            </a:pPr>
            <a:r>
              <a:rPr lang="fr-FR" dirty="0"/>
              <a:t>- l'</a:t>
            </a:r>
            <a:r>
              <a:rPr lang="fr-FR" dirty="0">
                <a:hlinkClick r:id="rId2" tooltip="Arrêté du 22 janvier 2014">
                  <a:extLst>
                    <a:ext uri="{A12FA001-AC4F-418D-AE19-62706E023703}">
                      <ahyp:hlinkClr xmlns:ahyp="http://schemas.microsoft.com/office/drawing/2018/hyperlinkcolor" val="tx"/>
                    </a:ext>
                  </a:extLst>
                </a:hlinkClick>
              </a:rPr>
              <a:t>arrêté du 22 janvier 2014</a:t>
            </a:r>
            <a:r>
              <a:rPr lang="fr-FR" dirty="0"/>
              <a:t> modifié fixant le cadre national des formations conduisant à la délivrance des diplômes nationaux de licence, de licence professionnelle et de master ;</a:t>
            </a:r>
            <a:br>
              <a:rPr lang="fr-FR" dirty="0"/>
            </a:br>
            <a:r>
              <a:rPr lang="fr-FR" dirty="0"/>
              <a:t>- l'</a:t>
            </a:r>
            <a:r>
              <a:rPr lang="fr-FR" dirty="0">
                <a:hlinkClick r:id="rId3" tooltip="Arrêté du 6 décembre 2019">
                  <a:extLst>
                    <a:ext uri="{A12FA001-AC4F-418D-AE19-62706E023703}">
                      <ahyp:hlinkClr xmlns:ahyp="http://schemas.microsoft.com/office/drawing/2018/hyperlinkcolor" val="tx"/>
                    </a:ext>
                  </a:extLst>
                </a:hlinkClick>
              </a:rPr>
              <a:t>arrêté du 6 décembre 2019</a:t>
            </a:r>
            <a:r>
              <a:rPr lang="fr-FR" dirty="0"/>
              <a:t> modifié portant réforme de la licence professionnelle.</a:t>
            </a:r>
          </a:p>
          <a:p>
            <a:pPr marL="0" indent="0">
              <a:buNone/>
            </a:pPr>
            <a:br>
              <a:rPr lang="fr-FR" dirty="0"/>
            </a:br>
            <a:r>
              <a:rPr lang="fr-FR" dirty="0"/>
              <a:t>Accès à la formation :</a:t>
            </a:r>
            <a:br>
              <a:rPr lang="fr-FR" dirty="0"/>
            </a:br>
            <a:r>
              <a:rPr lang="fr-FR" dirty="0">
                <a:solidFill>
                  <a:srgbClr val="FF0000"/>
                </a:solidFill>
              </a:rPr>
              <a:t>La formation est accessible aux étudiants en formation initiale et aux stagiaires de la formation continue, issus de formations juridiques, sociales et de gestion et ayant validé 120 crédits européens (ECTS).</a:t>
            </a:r>
            <a:br>
              <a:rPr lang="fr-FR" dirty="0"/>
            </a:br>
            <a:r>
              <a:rPr lang="fr-FR" dirty="0"/>
              <a:t>Contenu de la formation :</a:t>
            </a:r>
            <a:br>
              <a:rPr lang="fr-FR" dirty="0"/>
            </a:br>
            <a:r>
              <a:rPr lang="fr-FR" dirty="0"/>
              <a:t>Pour permettre l'acquisition des compétences attendues pour l'exercice du métier de mandataire judiciaire à la protection des majeurs, les enseignements se structurent autour de trois domaines socles, représentant a minima 80 % des enseignements dispensés. Les contenus indispensables de ces trois domaines socles, ainsi que leur part respective minimum dans la formation, sont décrits ci-après : </a:t>
            </a:r>
          </a:p>
          <a:p>
            <a:pPr marL="0" indent="0">
              <a:buNone/>
            </a:pPr>
            <a:br>
              <a:rPr lang="fr-FR" dirty="0"/>
            </a:br>
            <a:r>
              <a:rPr lang="fr-FR" dirty="0"/>
              <a:t>Domaine socle 1 : La protection juridique de la personne vulnérable (35 %)</a:t>
            </a:r>
          </a:p>
          <a:p>
            <a:pPr marL="0" indent="0">
              <a:buNone/>
            </a:pPr>
            <a:br>
              <a:rPr lang="fr-FR" dirty="0"/>
            </a:br>
            <a:r>
              <a:rPr lang="fr-FR" dirty="0"/>
              <a:t>- cadre juridique et institutionnel de la protection juridique des majeurs (historique et acteurs) ;</a:t>
            </a:r>
            <a:br>
              <a:rPr lang="fr-FR" dirty="0"/>
            </a:br>
            <a:endParaRPr lang="fr-FR" dirty="0"/>
          </a:p>
        </p:txBody>
      </p:sp>
    </p:spTree>
    <p:extLst>
      <p:ext uri="{BB962C8B-B14F-4D97-AF65-F5344CB8AC3E}">
        <p14:creationId xmlns:p14="http://schemas.microsoft.com/office/powerpoint/2010/main" val="409725445"/>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Galerie</Template>
  <TotalTime>151</TotalTime>
  <Words>1433</Words>
  <Application>Microsoft Macintosh PowerPoint</Application>
  <PresentationFormat>Grand écran</PresentationFormat>
  <Paragraphs>319</Paragraphs>
  <Slides>25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25</vt:i4>
      </vt:variant>
    </vt:vector>
  </HeadingPairs>
  <TitlesOfParts>
    <vt:vector size="31" baseType="lpstr">
      <vt:lpstr>Arial</vt:lpstr>
      <vt:lpstr>Calibri</vt:lpstr>
      <vt:lpstr>Gill Sans MT</vt:lpstr>
      <vt:lpstr>Marianne</vt:lpstr>
      <vt:lpstr>Wingdings</vt:lpstr>
      <vt:lpstr>Galerie</vt:lpstr>
      <vt:lpstr>LICENCE PROFESSIONNELLE MANDATAIRES JUDICIAIRES à LA PROTECTION DES MAJEURS</vt:lpstr>
      <vt:lpstr>CONTEXTE DE LA CReATION DE  LA LICENCE PROFESSIONNELLE MJPM</vt:lpstr>
      <vt:lpstr>CONTEXTE DE LA CREATION DE  LA LICENCE PROFESSIONNELLE MJPM</vt:lpstr>
      <vt:lpstr>CONTEXTE DE LA CREATION DE  LA LICENCE PROFESSIONNELLE MJPM</vt:lpstr>
      <vt:lpstr>CONTEXTE DE LA CREATION DE  LA LICENCE PROFESSIONNELLE MJPM</vt:lpstr>
      <vt:lpstr>CONTEXTE DE LA CREATION DE  LA LICENCE PROFESSIONNELLE MJPM</vt:lpstr>
      <vt:lpstr>CONTEXTE DE LA CREATION DE  LA LICENCE PROFESSIONNELLE MJPM</vt:lpstr>
      <vt:lpstr>Conformité du parcours de formation </vt:lpstr>
      <vt:lpstr>Conformité du parcours de formation </vt:lpstr>
      <vt:lpstr>Conformité du parcours de formation </vt:lpstr>
      <vt:lpstr>Conformité du parcours de formation </vt:lpstr>
      <vt:lpstr>Conformité du parcours de formation </vt:lpstr>
      <vt:lpstr>Conformité du parcours de formation </vt:lpstr>
      <vt:lpstr>Plaquette de formation </vt:lpstr>
      <vt:lpstr>Plaquette de formation </vt:lpstr>
      <vt:lpstr>plaquette de formation </vt:lpstr>
      <vt:lpstr>Entrée dans la formation</vt:lpstr>
      <vt:lpstr>Entrée dans la formation</vt:lpstr>
      <vt:lpstr>Modalités </vt:lpstr>
      <vt:lpstr>Encadrement et enseignants </vt:lpstr>
      <vt:lpstr>CREATION DE LA LICENCE PROFESSIONNELLE MJPM ET BESOINS DE FORMATION</vt:lpstr>
      <vt:lpstr>CREATION DE LA LICENCE PROFESSIONNELLE MJPM ET BESOINS DE FORMATION</vt:lpstr>
      <vt:lpstr>CREATION DE LA LICENCE PROFESSIONNELLE MJPM ET BESOINS DE FORMATION</vt:lpstr>
      <vt:lpstr>CREATION DE LA LICENCE PROFESSIONNELLE MJPM ET BESOINS DE FORMATION</vt:lpstr>
      <vt:lpstr>Soutenabilité du diplôme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LICENCE PROFESSIONNELLE MANDATAIRES JUDICIAIRES A LA PROTECTION DES MAJEURS</dc:title>
  <dc:creator>Microsoft Office User</dc:creator>
  <cp:lastModifiedBy>Microsoft Office User</cp:lastModifiedBy>
  <cp:revision>26</cp:revision>
  <dcterms:created xsi:type="dcterms:W3CDTF">2025-09-15T09:32:44Z</dcterms:created>
  <dcterms:modified xsi:type="dcterms:W3CDTF">2025-09-15T12:06:00Z</dcterms:modified>
</cp:coreProperties>
</file>